
<file path=[Content_Types].xml><?xml version="1.0" encoding="utf-8"?>
<Types xmlns="http://schemas.openxmlformats.org/package/2006/content-types">
  <Default Extension="tmp" ContentType="image/png"/>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44"/>
  </p:notesMasterIdLst>
  <p:handoutMasterIdLst>
    <p:handoutMasterId r:id="rId45"/>
  </p:handoutMasterIdLst>
  <p:sldIdLst>
    <p:sldId id="345" r:id="rId2"/>
    <p:sldId id="349" r:id="rId3"/>
    <p:sldId id="380" r:id="rId4"/>
    <p:sldId id="404" r:id="rId5"/>
    <p:sldId id="394" r:id="rId6"/>
    <p:sldId id="395" r:id="rId7"/>
    <p:sldId id="409" r:id="rId8"/>
    <p:sldId id="396" r:id="rId9"/>
    <p:sldId id="381" r:id="rId10"/>
    <p:sldId id="390" r:id="rId11"/>
    <p:sldId id="363" r:id="rId12"/>
    <p:sldId id="387" r:id="rId13"/>
    <p:sldId id="350" r:id="rId14"/>
    <p:sldId id="388" r:id="rId15"/>
    <p:sldId id="375" r:id="rId16"/>
    <p:sldId id="364" r:id="rId17"/>
    <p:sldId id="389" r:id="rId18"/>
    <p:sldId id="366" r:id="rId19"/>
    <p:sldId id="406" r:id="rId20"/>
    <p:sldId id="411" r:id="rId21"/>
    <p:sldId id="391" r:id="rId22"/>
    <p:sldId id="397" r:id="rId23"/>
    <p:sldId id="405" r:id="rId24"/>
    <p:sldId id="377" r:id="rId25"/>
    <p:sldId id="376" r:id="rId26"/>
    <p:sldId id="368" r:id="rId27"/>
    <p:sldId id="371" r:id="rId28"/>
    <p:sldId id="412" r:id="rId29"/>
    <p:sldId id="413" r:id="rId30"/>
    <p:sldId id="417" r:id="rId31"/>
    <p:sldId id="386" r:id="rId32"/>
    <p:sldId id="393" r:id="rId33"/>
    <p:sldId id="392" r:id="rId34"/>
    <p:sldId id="398" r:id="rId35"/>
    <p:sldId id="399" r:id="rId36"/>
    <p:sldId id="400" r:id="rId37"/>
    <p:sldId id="401" r:id="rId38"/>
    <p:sldId id="402" r:id="rId39"/>
    <p:sldId id="403" r:id="rId40"/>
    <p:sldId id="407" r:id="rId41"/>
    <p:sldId id="416" r:id="rId42"/>
    <p:sldId id="414" r:id="rId43"/>
  </p:sldIdLst>
  <p:sldSz cx="9144000" cy="6858000" type="screen4x3"/>
  <p:notesSz cx="6851650" cy="9747250"/>
  <p:defaultTextStyle>
    <a:defPPr>
      <a:defRPr lang="en-US"/>
    </a:defPPr>
    <a:lvl1pPr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1pPr>
    <a:lvl2pPr marL="4572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2pPr>
    <a:lvl3pPr marL="9144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3pPr>
    <a:lvl4pPr marL="13716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4pPr>
    <a:lvl5pPr marL="18288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9933"/>
    <a:srgbClr val="FF0000"/>
    <a:srgbClr val="000099"/>
    <a:srgbClr val="0066CC"/>
    <a:srgbClr val="CCCC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36" autoAdjust="0"/>
    <p:restoredTop sz="77312" autoAdjust="0"/>
  </p:normalViewPr>
  <p:slideViewPr>
    <p:cSldViewPr snapToGrid="0">
      <p:cViewPr varScale="1">
        <p:scale>
          <a:sx n="56" d="100"/>
          <a:sy n="56" d="100"/>
        </p:scale>
        <p:origin x="165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68625"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t" anchorCtr="0" compatLnSpc="1">
            <a:prstTxWarp prst="textNoShape">
              <a:avLst/>
            </a:prstTxWarp>
          </a:bodyPr>
          <a:lstStyle>
            <a:lvl1pPr defTabSz="896938">
              <a:spcBef>
                <a:spcPct val="0"/>
              </a:spcBef>
              <a:spcAft>
                <a:spcPct val="0"/>
              </a:spcAft>
              <a:buClrTx/>
              <a:buFontTx/>
              <a:buNone/>
              <a:defRPr sz="1200" smtClean="0">
                <a:latin typeface="Times New Roman" pitchFamily="18" charset="0"/>
              </a:defRPr>
            </a:lvl1pPr>
          </a:lstStyle>
          <a:p>
            <a:pPr>
              <a:defRPr/>
            </a:pPr>
            <a:endParaRPr lang="en-US" dirty="0"/>
          </a:p>
        </p:txBody>
      </p:sp>
      <p:sp>
        <p:nvSpPr>
          <p:cNvPr id="38915" name="Rectangle 3"/>
          <p:cNvSpPr>
            <a:spLocks noGrp="1" noChangeArrowheads="1"/>
          </p:cNvSpPr>
          <p:nvPr>
            <p:ph type="dt" sz="quarter" idx="1"/>
          </p:nvPr>
        </p:nvSpPr>
        <p:spPr bwMode="auto">
          <a:xfrm>
            <a:off x="3857625" y="0"/>
            <a:ext cx="29670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t" anchorCtr="0" compatLnSpc="1">
            <a:prstTxWarp prst="textNoShape">
              <a:avLst/>
            </a:prstTxWarp>
          </a:bodyPr>
          <a:lstStyle>
            <a:lvl1pPr algn="r" defTabSz="896938">
              <a:spcBef>
                <a:spcPct val="0"/>
              </a:spcBef>
              <a:spcAft>
                <a:spcPct val="0"/>
              </a:spcAft>
              <a:buClrTx/>
              <a:buFontTx/>
              <a:buNone/>
              <a:defRPr sz="1200" smtClean="0">
                <a:latin typeface="Times New Roman" pitchFamily="18" charset="0"/>
              </a:defRPr>
            </a:lvl1pPr>
          </a:lstStyle>
          <a:p>
            <a:pPr>
              <a:defRPr/>
            </a:pPr>
            <a:endParaRPr lang="en-US" dirty="0"/>
          </a:p>
        </p:txBody>
      </p:sp>
      <p:sp>
        <p:nvSpPr>
          <p:cNvPr id="38916" name="Rectangle 4"/>
          <p:cNvSpPr>
            <a:spLocks noGrp="1" noChangeArrowheads="1"/>
          </p:cNvSpPr>
          <p:nvPr>
            <p:ph type="ftr" sz="quarter" idx="2"/>
          </p:nvPr>
        </p:nvSpPr>
        <p:spPr bwMode="auto">
          <a:xfrm>
            <a:off x="0" y="9283700"/>
            <a:ext cx="2968625"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b" anchorCtr="0" compatLnSpc="1">
            <a:prstTxWarp prst="textNoShape">
              <a:avLst/>
            </a:prstTxWarp>
          </a:bodyPr>
          <a:lstStyle>
            <a:lvl1pPr defTabSz="896938">
              <a:spcBef>
                <a:spcPct val="0"/>
              </a:spcBef>
              <a:spcAft>
                <a:spcPct val="0"/>
              </a:spcAft>
              <a:buClrTx/>
              <a:buFontTx/>
              <a:buNone/>
              <a:defRPr sz="1200" smtClean="0">
                <a:latin typeface="Times New Roman" pitchFamily="18" charset="0"/>
              </a:defRPr>
            </a:lvl1pPr>
          </a:lstStyle>
          <a:p>
            <a:pPr>
              <a:defRPr/>
            </a:pPr>
            <a:endParaRPr lang="en-US" dirty="0"/>
          </a:p>
        </p:txBody>
      </p:sp>
      <p:sp>
        <p:nvSpPr>
          <p:cNvPr id="38917" name="Rectangle 5"/>
          <p:cNvSpPr>
            <a:spLocks noGrp="1" noChangeArrowheads="1"/>
          </p:cNvSpPr>
          <p:nvPr>
            <p:ph type="sldNum" sz="quarter" idx="3"/>
          </p:nvPr>
        </p:nvSpPr>
        <p:spPr bwMode="auto">
          <a:xfrm>
            <a:off x="3857625" y="9283700"/>
            <a:ext cx="29670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b" anchorCtr="0" compatLnSpc="1">
            <a:prstTxWarp prst="textNoShape">
              <a:avLst/>
            </a:prstTxWarp>
          </a:bodyPr>
          <a:lstStyle>
            <a:lvl1pPr algn="r" defTabSz="896938">
              <a:spcBef>
                <a:spcPct val="0"/>
              </a:spcBef>
              <a:spcAft>
                <a:spcPct val="0"/>
              </a:spcAft>
              <a:buClrTx/>
              <a:buFontTx/>
              <a:buNone/>
              <a:defRPr sz="1200" smtClean="0">
                <a:latin typeface="Times New Roman" pitchFamily="18" charset="0"/>
              </a:defRPr>
            </a:lvl1pPr>
          </a:lstStyle>
          <a:p>
            <a:pPr>
              <a:defRPr/>
            </a:pPr>
            <a:fld id="{66954E1F-2375-484B-B7AF-F3D456D64BF9}" type="slidenum">
              <a:rPr lang="en-US"/>
              <a:pPr>
                <a:defRPr/>
              </a:pPr>
              <a:t>‹#›</a:t>
            </a:fld>
            <a:endParaRPr lang="en-US" dirty="0"/>
          </a:p>
        </p:txBody>
      </p:sp>
    </p:spTree>
    <p:extLst>
      <p:ext uri="{BB962C8B-B14F-4D97-AF65-F5344CB8AC3E}">
        <p14:creationId xmlns:p14="http://schemas.microsoft.com/office/powerpoint/2010/main" val="2535376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8625" cy="48736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1438" y="0"/>
            <a:ext cx="2968625" cy="487363"/>
          </a:xfrm>
          <a:prstGeom prst="rect">
            <a:avLst/>
          </a:prstGeom>
        </p:spPr>
        <p:txBody>
          <a:bodyPr vert="horz" lIns="91440" tIns="45720" rIns="91440" bIns="45720" rtlCol="0"/>
          <a:lstStyle>
            <a:lvl1pPr algn="r">
              <a:defRPr sz="1200"/>
            </a:lvl1pPr>
          </a:lstStyle>
          <a:p>
            <a:fld id="{F8A889DE-D6F6-4B5C-81FE-643AD62422FF}" type="datetimeFigureOut">
              <a:rPr lang="en-US" smtClean="0"/>
              <a:t>3/18/2026</a:t>
            </a:fld>
            <a:endParaRPr lang="en-US" dirty="0"/>
          </a:p>
        </p:txBody>
      </p:sp>
      <p:sp>
        <p:nvSpPr>
          <p:cNvPr id="4" name="Slide Image Placeholder 3"/>
          <p:cNvSpPr>
            <a:spLocks noGrp="1" noRot="1" noChangeAspect="1"/>
          </p:cNvSpPr>
          <p:nvPr>
            <p:ph type="sldImg" idx="2"/>
          </p:nvPr>
        </p:nvSpPr>
        <p:spPr>
          <a:xfrm>
            <a:off x="990600" y="731838"/>
            <a:ext cx="4870450" cy="36544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630738"/>
            <a:ext cx="5480050" cy="43862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258300"/>
            <a:ext cx="2968625" cy="48736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1438" y="9258300"/>
            <a:ext cx="2968625" cy="487363"/>
          </a:xfrm>
          <a:prstGeom prst="rect">
            <a:avLst/>
          </a:prstGeom>
        </p:spPr>
        <p:txBody>
          <a:bodyPr vert="horz" lIns="91440" tIns="45720" rIns="91440" bIns="45720" rtlCol="0" anchor="b"/>
          <a:lstStyle>
            <a:lvl1pPr algn="r">
              <a:defRPr sz="1200"/>
            </a:lvl1pPr>
          </a:lstStyle>
          <a:p>
            <a:fld id="{CEF39D96-9647-4651-A022-62DFC99724B6}" type="slidenum">
              <a:rPr lang="en-US" smtClean="0"/>
              <a:t>‹#›</a:t>
            </a:fld>
            <a:endParaRPr lang="en-US" dirty="0"/>
          </a:p>
        </p:txBody>
      </p:sp>
    </p:spTree>
    <p:extLst>
      <p:ext uri="{BB962C8B-B14F-4D97-AF65-F5344CB8AC3E}">
        <p14:creationId xmlns:p14="http://schemas.microsoft.com/office/powerpoint/2010/main" val="3575002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Systems.map</a:t>
            </a:r>
            <a:r>
              <a:rPr lang="en-US" dirty="0"/>
              <a:t> - e</a:t>
            </a:r>
            <a:r>
              <a:rPr lang="ro-RO" dirty="0" err="1"/>
              <a:t>ste</a:t>
            </a:r>
            <a:r>
              <a:rPr lang="ro-RO" dirty="0"/>
              <a:t> un fișier text generat la compilarea </a:t>
            </a:r>
            <a:r>
              <a:rPr lang="ro-RO" dirty="0" err="1"/>
              <a:t>kernelului</a:t>
            </a:r>
            <a:r>
              <a:rPr lang="ro-RO" dirty="0"/>
              <a:t> Linux care conține </a:t>
            </a:r>
            <a:r>
              <a:rPr lang="ro-RO" b="1" dirty="0"/>
              <a:t>tabela de simboluri a </a:t>
            </a:r>
            <a:r>
              <a:rPr lang="ro-RO" b="1" dirty="0" err="1"/>
              <a:t>kernelului</a:t>
            </a:r>
            <a:r>
              <a:rPr lang="ro-RO" dirty="0"/>
              <a:t> — practic o listă cu adresele de memorie corespunzătoare fiecărei funcții și variabile din </a:t>
            </a:r>
            <a:r>
              <a:rPr lang="ro-RO" dirty="0" err="1"/>
              <a:t>kernel</a:t>
            </a:r>
            <a:r>
              <a:rPr lang="ro-RO" dirty="0"/>
              <a:t>.</a:t>
            </a:r>
          </a:p>
        </p:txBody>
      </p:sp>
      <p:sp>
        <p:nvSpPr>
          <p:cNvPr id="4" name="Slide Number Placeholder 3"/>
          <p:cNvSpPr>
            <a:spLocks noGrp="1"/>
          </p:cNvSpPr>
          <p:nvPr>
            <p:ph type="sldNum" sz="quarter" idx="5"/>
          </p:nvPr>
        </p:nvSpPr>
        <p:spPr/>
        <p:txBody>
          <a:bodyPr/>
          <a:lstStyle/>
          <a:p>
            <a:fld id="{CEF39D96-9647-4651-A022-62DFC99724B6}" type="slidenum">
              <a:rPr lang="en-US" smtClean="0"/>
              <a:t>5</a:t>
            </a:fld>
            <a:endParaRPr lang="en-US" dirty="0"/>
          </a:p>
        </p:txBody>
      </p:sp>
    </p:spTree>
    <p:extLst>
      <p:ext uri="{BB962C8B-B14F-4D97-AF65-F5344CB8AC3E}">
        <p14:creationId xmlns:p14="http://schemas.microsoft.com/office/powerpoint/2010/main" val="2163825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EF39D96-9647-4651-A022-62DFC99724B6}" type="slidenum">
              <a:rPr lang="en-US" smtClean="0"/>
              <a:t>11</a:t>
            </a:fld>
            <a:endParaRPr lang="en-US" dirty="0"/>
          </a:p>
        </p:txBody>
      </p:sp>
    </p:spTree>
    <p:extLst>
      <p:ext uri="{BB962C8B-B14F-4D97-AF65-F5344CB8AC3E}">
        <p14:creationId xmlns:p14="http://schemas.microsoft.com/office/powerpoint/2010/main" val="1352335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EF39D96-9647-4651-A022-62DFC99724B6}" type="slidenum">
              <a:rPr lang="en-US" smtClean="0"/>
              <a:t>25</a:t>
            </a:fld>
            <a:endParaRPr lang="en-US" dirty="0"/>
          </a:p>
        </p:txBody>
      </p:sp>
    </p:spTree>
    <p:extLst>
      <p:ext uri="{BB962C8B-B14F-4D97-AF65-F5344CB8AC3E}">
        <p14:creationId xmlns:p14="http://schemas.microsoft.com/office/powerpoint/2010/main" val="1346825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12"/>
          <p:cNvSpPr>
            <a:spLocks noChangeArrowheads="1"/>
          </p:cNvSpPr>
          <p:nvPr userDrawn="1"/>
        </p:nvSpPr>
        <p:spPr bwMode="auto">
          <a:xfrm>
            <a:off x="0" y="2616200"/>
            <a:ext cx="9144000" cy="152400"/>
          </a:xfrm>
          <a:prstGeom prst="roundRect">
            <a:avLst>
              <a:gd name="adj" fmla="val 16667"/>
            </a:avLst>
          </a:prstGeom>
          <a:gradFill rotWithShape="0">
            <a:gsLst>
              <a:gs pos="0">
                <a:srgbClr val="660033"/>
              </a:gs>
              <a:gs pos="100000">
                <a:srgbClr val="410020"/>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dirty="0"/>
          </a:p>
        </p:txBody>
      </p:sp>
      <p:sp>
        <p:nvSpPr>
          <p:cNvPr id="5" name="Rectangle 13"/>
          <p:cNvSpPr>
            <a:spLocks noChangeArrowheads="1"/>
          </p:cNvSpPr>
          <p:nvPr userDrawn="1"/>
        </p:nvSpPr>
        <p:spPr bwMode="auto">
          <a:xfrm>
            <a:off x="228600" y="0"/>
            <a:ext cx="152400" cy="6858000"/>
          </a:xfrm>
          <a:prstGeom prst="rect">
            <a:avLst/>
          </a:prstGeom>
          <a:gradFill rotWithShape="0">
            <a:gsLst>
              <a:gs pos="0">
                <a:srgbClr val="660033"/>
              </a:gs>
              <a:gs pos="100000">
                <a:srgbClr val="2F0018"/>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dirty="0"/>
          </a:p>
        </p:txBody>
      </p:sp>
      <p:sp>
        <p:nvSpPr>
          <p:cNvPr id="35847" name="Rectangle 7"/>
          <p:cNvSpPr>
            <a:spLocks noGrp="1" noChangeArrowheads="1"/>
          </p:cNvSpPr>
          <p:nvPr>
            <p:ph type="ctrTitle" sz="quarter"/>
          </p:nvPr>
        </p:nvSpPr>
        <p:spPr>
          <a:xfrm>
            <a:off x="714375" y="1069975"/>
            <a:ext cx="7772400" cy="1143000"/>
          </a:xfrm>
        </p:spPr>
        <p:txBody>
          <a:bodyPr/>
          <a:lstStyle>
            <a:lvl1pPr>
              <a:defRPr/>
            </a:lvl1pPr>
          </a:lstStyle>
          <a:p>
            <a:pPr lvl="0"/>
            <a:r>
              <a:rPr lang="en-US" noProof="0"/>
              <a:t>Click to edit Master title style</a:t>
            </a:r>
          </a:p>
        </p:txBody>
      </p:sp>
      <p:sp>
        <p:nvSpPr>
          <p:cNvPr id="35848"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pPr lvl="0"/>
            <a:r>
              <a:rPr lang="en-US" noProof="0"/>
              <a:t>Click to edit Master subtitle style</a:t>
            </a:r>
          </a:p>
        </p:txBody>
      </p:sp>
      <p:sp>
        <p:nvSpPr>
          <p:cNvPr id="6" name="Rectangle 9"/>
          <p:cNvSpPr>
            <a:spLocks noGrp="1" noChangeArrowheads="1"/>
          </p:cNvSpPr>
          <p:nvPr>
            <p:ph type="dt" sz="quarter" idx="10"/>
          </p:nvPr>
        </p:nvSpPr>
        <p:spPr bwMode="auto">
          <a:xfrm>
            <a:off x="685800" y="63246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spcBef>
                <a:spcPct val="0"/>
              </a:spcBef>
              <a:spcAft>
                <a:spcPct val="0"/>
              </a:spcAft>
              <a:buClrTx/>
              <a:buFontTx/>
              <a:buNone/>
              <a:defRPr sz="1400" smtClean="0"/>
            </a:lvl1pPr>
          </a:lstStyle>
          <a:p>
            <a:pPr>
              <a:defRPr/>
            </a:pPr>
            <a:endParaRPr lang="en-US" dirty="0"/>
          </a:p>
        </p:txBody>
      </p:sp>
      <p:sp>
        <p:nvSpPr>
          <p:cNvPr id="7" name="Rectangle 10"/>
          <p:cNvSpPr>
            <a:spLocks noGrp="1" noChangeArrowheads="1"/>
          </p:cNvSpPr>
          <p:nvPr>
            <p:ph type="ftr" sz="quarter" idx="11"/>
          </p:nvPr>
        </p:nvSpPr>
        <p:spPr bwMode="auto">
          <a:xfrm>
            <a:off x="3124200" y="63246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spcBef>
                <a:spcPct val="0"/>
              </a:spcBef>
              <a:spcAft>
                <a:spcPct val="0"/>
              </a:spcAft>
              <a:buClrTx/>
              <a:buFontTx/>
              <a:buNone/>
              <a:defRPr sz="1400" smtClean="0"/>
            </a:lvl1pPr>
          </a:lstStyle>
          <a:p>
            <a:pPr>
              <a:defRPr/>
            </a:pPr>
            <a:endParaRPr lang="en-US" dirty="0"/>
          </a:p>
        </p:txBody>
      </p:sp>
      <p:sp>
        <p:nvSpPr>
          <p:cNvPr id="8" name="Rectangle 11"/>
          <p:cNvSpPr>
            <a:spLocks noGrp="1" noChangeArrowheads="1"/>
          </p:cNvSpPr>
          <p:nvPr>
            <p:ph type="sldNum" sz="quarter" idx="12"/>
          </p:nvPr>
        </p:nvSpPr>
        <p:spPr bwMode="auto">
          <a:xfrm>
            <a:off x="6553200" y="63246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spcBef>
                <a:spcPct val="0"/>
              </a:spcBef>
              <a:spcAft>
                <a:spcPct val="0"/>
              </a:spcAft>
              <a:buClrTx/>
              <a:buFontTx/>
              <a:buNone/>
              <a:defRPr sz="1400" smtClean="0"/>
            </a:lvl1pPr>
          </a:lstStyle>
          <a:p>
            <a:pPr>
              <a:defRPr/>
            </a:pPr>
            <a:fld id="{EAB3911C-4007-4BEF-BC3E-C40455BD9901}" type="slidenum">
              <a:rPr lang="en-US"/>
              <a:pPr>
                <a:defRPr/>
              </a:pPr>
              <a:t>‹#›</a:t>
            </a:fld>
            <a:endParaRPr lang="en-US" dirty="0"/>
          </a:p>
        </p:txBody>
      </p:sp>
    </p:spTree>
    <p:extLst>
      <p:ext uri="{BB962C8B-B14F-4D97-AF65-F5344CB8AC3E}">
        <p14:creationId xmlns:p14="http://schemas.microsoft.com/office/powerpoint/2010/main" val="2689474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5493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152400"/>
            <a:ext cx="196215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52400"/>
            <a:ext cx="573405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34079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772400" cy="874713"/>
          </a:xfrm>
        </p:spPr>
        <p:txBody>
          <a:bodyPr/>
          <a:lstStyle/>
          <a:p>
            <a:r>
              <a:rPr lang="en-US"/>
              <a:t>Click to edit Master title style</a:t>
            </a:r>
          </a:p>
        </p:txBody>
      </p:sp>
      <p:sp>
        <p:nvSpPr>
          <p:cNvPr id="3" name="Table Placeholder 2"/>
          <p:cNvSpPr>
            <a:spLocks noGrp="1"/>
          </p:cNvSpPr>
          <p:nvPr>
            <p:ph type="tbl" idx="1"/>
          </p:nvPr>
        </p:nvSpPr>
        <p:spPr>
          <a:xfrm>
            <a:off x="685800" y="1371600"/>
            <a:ext cx="7772400" cy="4724400"/>
          </a:xfrm>
        </p:spPr>
        <p:txBody>
          <a:bodyPr/>
          <a:lstStyle/>
          <a:p>
            <a:pPr lvl="0"/>
            <a:endParaRPr lang="en-US" noProof="0" dirty="0"/>
          </a:p>
        </p:txBody>
      </p:sp>
    </p:spTree>
    <p:extLst>
      <p:ext uri="{BB962C8B-B14F-4D97-AF65-F5344CB8AC3E}">
        <p14:creationId xmlns:p14="http://schemas.microsoft.com/office/powerpoint/2010/main" val="3092494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2093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565461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27253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4967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04443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2851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23888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826242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762000" y="152400"/>
            <a:ext cx="7772400" cy="874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altLang="en-US"/>
              <a:t>Click to edit Master title style</a:t>
            </a:r>
          </a:p>
        </p:txBody>
      </p:sp>
      <p:sp>
        <p:nvSpPr>
          <p:cNvPr id="1027" name="Rectangle 8"/>
          <p:cNvSpPr>
            <a:spLocks noGrp="1" noChangeArrowheads="1"/>
          </p:cNvSpPr>
          <p:nvPr>
            <p:ph type="body" idx="1"/>
          </p:nvPr>
        </p:nvSpPr>
        <p:spPr bwMode="auto">
          <a:xfrm>
            <a:off x="685800" y="1371600"/>
            <a:ext cx="7772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AutoShape 16"/>
          <p:cNvSpPr>
            <a:spLocks noChangeArrowheads="1"/>
          </p:cNvSpPr>
          <p:nvPr userDrawn="1"/>
        </p:nvSpPr>
        <p:spPr bwMode="auto">
          <a:xfrm>
            <a:off x="0" y="1044575"/>
            <a:ext cx="9144000" cy="152400"/>
          </a:xfrm>
          <a:prstGeom prst="roundRect">
            <a:avLst>
              <a:gd name="adj" fmla="val 16667"/>
            </a:avLst>
          </a:prstGeom>
          <a:gradFill rotWithShape="0">
            <a:gsLst>
              <a:gs pos="0">
                <a:srgbClr val="660033"/>
              </a:gs>
              <a:gs pos="100000">
                <a:srgbClr val="410020"/>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dirty="0"/>
          </a:p>
        </p:txBody>
      </p:sp>
      <p:sp>
        <p:nvSpPr>
          <p:cNvPr id="1029" name="Rectangle 17"/>
          <p:cNvSpPr>
            <a:spLocks noChangeArrowheads="1"/>
          </p:cNvSpPr>
          <p:nvPr userDrawn="1"/>
        </p:nvSpPr>
        <p:spPr bwMode="auto">
          <a:xfrm>
            <a:off x="228600" y="0"/>
            <a:ext cx="152400" cy="6858000"/>
          </a:xfrm>
          <a:prstGeom prst="rect">
            <a:avLst/>
          </a:prstGeom>
          <a:gradFill rotWithShape="0">
            <a:gsLst>
              <a:gs pos="0">
                <a:srgbClr val="660033"/>
              </a:gs>
              <a:gs pos="100000">
                <a:srgbClr val="2F0018"/>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dirty="0"/>
          </a:p>
        </p:txBody>
      </p:sp>
      <p:sp>
        <p:nvSpPr>
          <p:cNvPr id="34834" name="Text Box 18"/>
          <p:cNvSpPr txBox="1">
            <a:spLocks noChangeArrowheads="1"/>
          </p:cNvSpPr>
          <p:nvPr userDrawn="1"/>
        </p:nvSpPr>
        <p:spPr bwMode="auto">
          <a:xfrm>
            <a:off x="685800" y="6408738"/>
            <a:ext cx="77803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spcAft>
                <a:spcPct val="0"/>
              </a:spcAft>
              <a:tabLst>
                <a:tab pos="3827463" algn="ctr"/>
                <a:tab pos="7593013" algn="r"/>
              </a:tabLst>
              <a:defRPr sz="2400">
                <a:solidFill>
                  <a:schemeClr val="tx1"/>
                </a:solidFill>
                <a:latin typeface="Times New Roman" pitchFamily="18" charset="0"/>
              </a:defRPr>
            </a:lvl1pPr>
            <a:lvl2pPr>
              <a:spcBef>
                <a:spcPct val="0"/>
              </a:spcBef>
              <a:spcAft>
                <a:spcPct val="0"/>
              </a:spcAft>
              <a:tabLst>
                <a:tab pos="3827463" algn="ctr"/>
                <a:tab pos="7593013" algn="r"/>
              </a:tabLst>
              <a:defRPr sz="2400">
                <a:solidFill>
                  <a:schemeClr val="tx1"/>
                </a:solidFill>
                <a:latin typeface="Times New Roman" pitchFamily="18" charset="0"/>
              </a:defRPr>
            </a:lvl2pPr>
            <a:lvl3pPr>
              <a:spcBef>
                <a:spcPct val="0"/>
              </a:spcBef>
              <a:spcAft>
                <a:spcPct val="0"/>
              </a:spcAft>
              <a:tabLst>
                <a:tab pos="3827463" algn="ctr"/>
                <a:tab pos="7593013" algn="r"/>
              </a:tabLst>
              <a:defRPr sz="2400">
                <a:solidFill>
                  <a:schemeClr val="tx1"/>
                </a:solidFill>
                <a:latin typeface="Times New Roman" pitchFamily="18" charset="0"/>
              </a:defRPr>
            </a:lvl3pPr>
            <a:lvl4pPr>
              <a:spcBef>
                <a:spcPct val="0"/>
              </a:spcBef>
              <a:spcAft>
                <a:spcPct val="0"/>
              </a:spcAft>
              <a:tabLst>
                <a:tab pos="3827463" algn="ctr"/>
                <a:tab pos="7593013" algn="r"/>
              </a:tabLst>
              <a:defRPr sz="2400">
                <a:solidFill>
                  <a:schemeClr val="tx1"/>
                </a:solidFill>
                <a:latin typeface="Times New Roman" pitchFamily="18" charset="0"/>
              </a:defRPr>
            </a:lvl4pPr>
            <a:lvl5pPr>
              <a:spcBef>
                <a:spcPct val="0"/>
              </a:spcBef>
              <a:spcAft>
                <a:spcPct val="0"/>
              </a:spcAft>
              <a:tabLst>
                <a:tab pos="3827463" algn="ctr"/>
                <a:tab pos="7593013" algn="r"/>
              </a:tabLst>
              <a:defRPr sz="2400">
                <a:solidFill>
                  <a:schemeClr val="tx1"/>
                </a:solidFill>
                <a:latin typeface="Times New Roman" pitchFamily="18" charset="0"/>
              </a:defRPr>
            </a:lvl5pPr>
            <a:lvl6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6pPr>
            <a:lvl7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7pPr>
            <a:lvl8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8pPr>
            <a:lvl9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9pPr>
          </a:lstStyle>
          <a:p>
            <a:pPr algn="r">
              <a:spcBef>
                <a:spcPct val="50000"/>
              </a:spcBef>
              <a:buClrTx/>
              <a:buFontTx/>
              <a:buNone/>
              <a:defRPr/>
            </a:pPr>
            <a:fld id="{D5EDC38B-8E8B-4FB1-A562-C4849BC27E15}" type="slidenum">
              <a:rPr lang="en-US" sz="1200" smtClean="0">
                <a:latin typeface="Arial" charset="0"/>
              </a:rPr>
              <a:pPr algn="r">
                <a:spcBef>
                  <a:spcPct val="50000"/>
                </a:spcBef>
                <a:buClrTx/>
                <a:buFontTx/>
                <a:buNone/>
                <a:defRPr/>
              </a:pPr>
              <a:t>‹#›</a:t>
            </a:fld>
            <a:endParaRPr lang="en-US" sz="1200" dirty="0">
              <a:latin typeface="Arial" charset="0"/>
            </a:endParaRPr>
          </a:p>
        </p:txBody>
      </p:sp>
    </p:spTree>
  </p:cSld>
  <p:clrMap bg1="lt1" tx1="dk1" bg2="lt2" tx2="dk2" accent1="accent1" accent2="accent2" accent3="accent3" accent4="accent4" accent5="accent5" accent6="accent6" hlink="hlink" folHlink="folHlink"/>
  <p:sldLayoutIdLst>
    <p:sldLayoutId id="2147483676"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r" rtl="0" eaLnBrk="0" fontAlgn="base" hangingPunct="0">
        <a:spcBef>
          <a:spcPct val="0"/>
        </a:spcBef>
        <a:spcAft>
          <a:spcPct val="0"/>
        </a:spcAft>
        <a:defRPr sz="3200" b="1" i="1">
          <a:solidFill>
            <a:srgbClr val="000099"/>
          </a:solidFill>
          <a:latin typeface="+mj-lt"/>
          <a:ea typeface="+mj-ea"/>
          <a:cs typeface="+mj-cs"/>
        </a:defRPr>
      </a:lvl1pPr>
      <a:lvl2pPr algn="r" rtl="0" eaLnBrk="0" fontAlgn="base" hangingPunct="0">
        <a:spcBef>
          <a:spcPct val="0"/>
        </a:spcBef>
        <a:spcAft>
          <a:spcPct val="0"/>
        </a:spcAft>
        <a:defRPr sz="3200" b="1" i="1">
          <a:solidFill>
            <a:srgbClr val="000099"/>
          </a:solidFill>
          <a:latin typeface="Times New Roman" pitchFamily="18" charset="0"/>
        </a:defRPr>
      </a:lvl2pPr>
      <a:lvl3pPr algn="r" rtl="0" eaLnBrk="0" fontAlgn="base" hangingPunct="0">
        <a:spcBef>
          <a:spcPct val="0"/>
        </a:spcBef>
        <a:spcAft>
          <a:spcPct val="0"/>
        </a:spcAft>
        <a:defRPr sz="3200" b="1" i="1">
          <a:solidFill>
            <a:srgbClr val="000099"/>
          </a:solidFill>
          <a:latin typeface="Times New Roman" pitchFamily="18" charset="0"/>
        </a:defRPr>
      </a:lvl3pPr>
      <a:lvl4pPr algn="r" rtl="0" eaLnBrk="0" fontAlgn="base" hangingPunct="0">
        <a:spcBef>
          <a:spcPct val="0"/>
        </a:spcBef>
        <a:spcAft>
          <a:spcPct val="0"/>
        </a:spcAft>
        <a:defRPr sz="3200" b="1" i="1">
          <a:solidFill>
            <a:srgbClr val="000099"/>
          </a:solidFill>
          <a:latin typeface="Times New Roman" pitchFamily="18" charset="0"/>
        </a:defRPr>
      </a:lvl4pPr>
      <a:lvl5pPr algn="r" rtl="0" eaLnBrk="0" fontAlgn="base" hangingPunct="0">
        <a:spcBef>
          <a:spcPct val="0"/>
        </a:spcBef>
        <a:spcAft>
          <a:spcPct val="0"/>
        </a:spcAft>
        <a:defRPr sz="3200" b="1" i="1">
          <a:solidFill>
            <a:srgbClr val="000099"/>
          </a:solidFill>
          <a:latin typeface="Times New Roman" pitchFamily="18" charset="0"/>
        </a:defRPr>
      </a:lvl5pPr>
      <a:lvl6pPr marL="457200" algn="r" rtl="0" eaLnBrk="0" fontAlgn="base" hangingPunct="0">
        <a:spcBef>
          <a:spcPct val="0"/>
        </a:spcBef>
        <a:spcAft>
          <a:spcPct val="0"/>
        </a:spcAft>
        <a:defRPr sz="3200" b="1" i="1">
          <a:solidFill>
            <a:srgbClr val="000099"/>
          </a:solidFill>
          <a:latin typeface="Times New Roman" pitchFamily="18" charset="0"/>
        </a:defRPr>
      </a:lvl6pPr>
      <a:lvl7pPr marL="914400" algn="r" rtl="0" eaLnBrk="0" fontAlgn="base" hangingPunct="0">
        <a:spcBef>
          <a:spcPct val="0"/>
        </a:spcBef>
        <a:spcAft>
          <a:spcPct val="0"/>
        </a:spcAft>
        <a:defRPr sz="3200" b="1" i="1">
          <a:solidFill>
            <a:srgbClr val="000099"/>
          </a:solidFill>
          <a:latin typeface="Times New Roman" pitchFamily="18" charset="0"/>
        </a:defRPr>
      </a:lvl7pPr>
      <a:lvl8pPr marL="1371600" algn="r" rtl="0" eaLnBrk="0" fontAlgn="base" hangingPunct="0">
        <a:spcBef>
          <a:spcPct val="0"/>
        </a:spcBef>
        <a:spcAft>
          <a:spcPct val="0"/>
        </a:spcAft>
        <a:defRPr sz="3200" b="1" i="1">
          <a:solidFill>
            <a:srgbClr val="000099"/>
          </a:solidFill>
          <a:latin typeface="Times New Roman" pitchFamily="18" charset="0"/>
        </a:defRPr>
      </a:lvl8pPr>
      <a:lvl9pPr marL="1828800" algn="r" rtl="0" eaLnBrk="0" fontAlgn="base" hangingPunct="0">
        <a:spcBef>
          <a:spcPct val="0"/>
        </a:spcBef>
        <a:spcAft>
          <a:spcPct val="0"/>
        </a:spcAft>
        <a:defRPr sz="3200" b="1" i="1">
          <a:solidFill>
            <a:srgbClr val="000099"/>
          </a:solidFill>
          <a:latin typeface="Times New Roman" pitchFamily="18" charset="0"/>
        </a:defRPr>
      </a:lvl9pPr>
    </p:titleStyle>
    <p:bodyStyle>
      <a:lvl1pPr marL="342900" indent="-342900" algn="l" rtl="0" eaLnBrk="0" fontAlgn="base" hangingPunct="0">
        <a:spcBef>
          <a:spcPct val="20000"/>
        </a:spcBef>
        <a:spcAft>
          <a:spcPct val="25000"/>
        </a:spcAft>
        <a:buClr>
          <a:schemeClr val="tx2"/>
        </a:buClr>
        <a:buChar char="•"/>
        <a:defRPr sz="2000">
          <a:solidFill>
            <a:schemeClr val="tx1"/>
          </a:solidFill>
          <a:latin typeface="+mn-lt"/>
          <a:ea typeface="+mn-ea"/>
          <a:cs typeface="+mn-cs"/>
        </a:defRPr>
      </a:lvl1pPr>
      <a:lvl2pPr marL="742950" indent="-285750" algn="l" rtl="0" eaLnBrk="0" fontAlgn="base" hangingPunct="0">
        <a:spcBef>
          <a:spcPct val="20000"/>
        </a:spcBef>
        <a:spcAft>
          <a:spcPct val="25000"/>
        </a:spcAft>
        <a:buClr>
          <a:schemeClr val="tx2"/>
        </a:buClr>
        <a:buChar char="–"/>
        <a:defRPr>
          <a:solidFill>
            <a:schemeClr val="tx1"/>
          </a:solidFill>
          <a:latin typeface="+mn-lt"/>
        </a:defRPr>
      </a:lvl2pPr>
      <a:lvl3pPr marL="1143000" indent="-228600" algn="l" rtl="0" eaLnBrk="0" fontAlgn="base" hangingPunct="0">
        <a:spcBef>
          <a:spcPct val="20000"/>
        </a:spcBef>
        <a:spcAft>
          <a:spcPct val="25000"/>
        </a:spcAft>
        <a:buClr>
          <a:schemeClr val="tx2"/>
        </a:buClr>
        <a:buChar char="•"/>
        <a:defRPr>
          <a:solidFill>
            <a:schemeClr val="tx1"/>
          </a:solidFill>
          <a:latin typeface="+mn-lt"/>
        </a:defRPr>
      </a:lvl3pPr>
      <a:lvl4pPr marL="1600200" indent="-228600" algn="l" rtl="0" eaLnBrk="0" fontAlgn="base" hangingPunct="0">
        <a:spcBef>
          <a:spcPct val="20000"/>
        </a:spcBef>
        <a:spcAft>
          <a:spcPct val="25000"/>
        </a:spcAft>
        <a:buClr>
          <a:schemeClr val="tx2"/>
        </a:buClr>
        <a:buChar char="–"/>
        <a:defRPr sz="2000">
          <a:solidFill>
            <a:schemeClr val="tx1"/>
          </a:solidFill>
          <a:latin typeface="+mj-lt"/>
        </a:defRPr>
      </a:lvl4pPr>
      <a:lvl5pPr marL="2057400" indent="-228600" algn="l" rtl="0" eaLnBrk="0" fontAlgn="base" hangingPunct="0">
        <a:spcBef>
          <a:spcPct val="20000"/>
        </a:spcBef>
        <a:spcAft>
          <a:spcPct val="25000"/>
        </a:spcAft>
        <a:buClr>
          <a:schemeClr val="tx2"/>
        </a:buClr>
        <a:buChar char="•"/>
        <a:defRPr sz="2000">
          <a:solidFill>
            <a:schemeClr val="tx1"/>
          </a:solidFill>
          <a:latin typeface="+mj-lt"/>
        </a:defRPr>
      </a:lvl5pPr>
      <a:lvl6pPr marL="2514600" indent="-228600" algn="l" rtl="0" eaLnBrk="0" fontAlgn="base" hangingPunct="0">
        <a:spcBef>
          <a:spcPct val="20000"/>
        </a:spcBef>
        <a:spcAft>
          <a:spcPct val="25000"/>
        </a:spcAft>
        <a:buClr>
          <a:schemeClr val="tx2"/>
        </a:buClr>
        <a:buChar char="•"/>
        <a:defRPr sz="2000">
          <a:solidFill>
            <a:schemeClr val="tx1"/>
          </a:solidFill>
          <a:latin typeface="+mj-lt"/>
        </a:defRPr>
      </a:lvl6pPr>
      <a:lvl7pPr marL="2971800" indent="-228600" algn="l" rtl="0" eaLnBrk="0" fontAlgn="base" hangingPunct="0">
        <a:spcBef>
          <a:spcPct val="20000"/>
        </a:spcBef>
        <a:spcAft>
          <a:spcPct val="25000"/>
        </a:spcAft>
        <a:buClr>
          <a:schemeClr val="tx2"/>
        </a:buClr>
        <a:buChar char="•"/>
        <a:defRPr sz="2000">
          <a:solidFill>
            <a:schemeClr val="tx1"/>
          </a:solidFill>
          <a:latin typeface="+mj-lt"/>
        </a:defRPr>
      </a:lvl7pPr>
      <a:lvl8pPr marL="3429000" indent="-228600" algn="l" rtl="0" eaLnBrk="0" fontAlgn="base" hangingPunct="0">
        <a:spcBef>
          <a:spcPct val="20000"/>
        </a:spcBef>
        <a:spcAft>
          <a:spcPct val="25000"/>
        </a:spcAft>
        <a:buClr>
          <a:schemeClr val="tx2"/>
        </a:buClr>
        <a:buChar char="•"/>
        <a:defRPr sz="2000">
          <a:solidFill>
            <a:schemeClr val="tx1"/>
          </a:solidFill>
          <a:latin typeface="+mj-lt"/>
        </a:defRPr>
      </a:lvl8pPr>
      <a:lvl9pPr marL="3886200" indent="-228600" algn="l" rtl="0" eaLnBrk="0" fontAlgn="base" hangingPunct="0">
        <a:spcBef>
          <a:spcPct val="20000"/>
        </a:spcBef>
        <a:spcAft>
          <a:spcPct val="25000"/>
        </a:spcAft>
        <a:buClr>
          <a:schemeClr val="tx2"/>
        </a:buClr>
        <a:buChar char="•"/>
        <a:defRPr sz="2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www.storagereview.com/guide2000/ref/hdd/file/partFAT32.html" TargetMode="External"/><Relationship Id="rId2" Type="http://schemas.openxmlformats.org/officeDocument/2006/relationships/hyperlink" Target="http://www.storagereview.com/guide2000/ref/hdd/perf/perf/ext/pcCaching.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en.wikipedia.org/wiki/Terabyte" TargetMode="External"/><Relationship Id="rId3" Type="http://schemas.openxmlformats.org/officeDocument/2006/relationships/hyperlink" Target="http://en.wikipedia.org/wiki/SI_prefix" TargetMode="External"/><Relationship Id="rId7" Type="http://schemas.openxmlformats.org/officeDocument/2006/relationships/hyperlink" Target="http://en.wikipedia.org/wiki/Gigabyte" TargetMode="External"/><Relationship Id="rId2" Type="http://schemas.openxmlformats.org/officeDocument/2006/relationships/hyperlink" Target="http://en.wikipedia.org/wiki/Byte" TargetMode="External"/><Relationship Id="rId1" Type="http://schemas.openxmlformats.org/officeDocument/2006/relationships/slideLayout" Target="../slideLayouts/slideLayout2.xml"/><Relationship Id="rId6" Type="http://schemas.openxmlformats.org/officeDocument/2006/relationships/hyperlink" Target="http://en.wikipedia.org/wiki/Megabyte" TargetMode="External"/><Relationship Id="rId11" Type="http://schemas.openxmlformats.org/officeDocument/2006/relationships/hyperlink" Target="http://en.wikipedia.org/wiki/Yottabyte" TargetMode="External"/><Relationship Id="rId5" Type="http://schemas.openxmlformats.org/officeDocument/2006/relationships/hyperlink" Target="http://en.wikipedia.org/wiki/Kilobyte" TargetMode="External"/><Relationship Id="rId10" Type="http://schemas.openxmlformats.org/officeDocument/2006/relationships/hyperlink" Target="http://en.wikipedia.org/wiki/Zettabyte" TargetMode="External"/><Relationship Id="rId4" Type="http://schemas.openxmlformats.org/officeDocument/2006/relationships/hyperlink" Target="http://en.wikipedia.org/wiki/Binary_prefix" TargetMode="External"/><Relationship Id="rId9" Type="http://schemas.openxmlformats.org/officeDocument/2006/relationships/hyperlink" Target="http://en.wikipedia.org/wiki/Petabyte"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docs.microsoft.com/en-us/previous-versions/windows/it-pro/windows-vista/cc766145(v=ws.10)?redirectedfrom=MSDN"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en.wikipedia.org/wiki/Ext3"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ctrTitle"/>
          </p:nvPr>
        </p:nvSpPr>
        <p:spPr>
          <a:xfrm>
            <a:off x="866775" y="1222375"/>
            <a:ext cx="7772400" cy="1143000"/>
          </a:xfrm>
          <a:noFill/>
        </p:spPr>
        <p:txBody>
          <a:bodyPr/>
          <a:lstStyle/>
          <a:p>
            <a:pPr algn="ctr">
              <a:spcAft>
                <a:spcPts val="1200"/>
              </a:spcAft>
            </a:pPr>
            <a:r>
              <a:rPr lang="en-US" altLang="en-US" sz="2400" dirty="0">
                <a:solidFill>
                  <a:schemeClr val="tx1"/>
                </a:solidFill>
                <a:latin typeface="Cambria" panose="02040503050406030204" pitchFamily="18" charset="0"/>
                <a:cs typeface="Times New Roman" pitchFamily="18" charset="0"/>
              </a:rPr>
              <a:t>Sisteme de </a:t>
            </a:r>
            <a:r>
              <a:rPr lang="ro-RO" altLang="en-US" sz="2400" dirty="0">
                <a:solidFill>
                  <a:schemeClr val="tx1"/>
                </a:solidFill>
                <a:latin typeface="Cambria" panose="02040503050406030204" pitchFamily="18" charset="0"/>
                <a:cs typeface="Times New Roman" pitchFamily="18" charset="0"/>
              </a:rPr>
              <a:t>operare</a:t>
            </a:r>
            <a:br>
              <a:rPr lang="en-US" altLang="en-US" sz="2400" dirty="0">
                <a:solidFill>
                  <a:schemeClr val="tx1"/>
                </a:solidFill>
                <a:latin typeface="Cambria" panose="02040503050406030204" pitchFamily="18" charset="0"/>
                <a:cs typeface="Times New Roman" pitchFamily="18" charset="0"/>
              </a:rPr>
            </a:br>
            <a:r>
              <a:rPr lang="en-US" altLang="en-US" sz="2400">
                <a:solidFill>
                  <a:schemeClr val="tx1"/>
                </a:solidFill>
                <a:latin typeface="Cambria" panose="02040503050406030204" pitchFamily="18" charset="0"/>
                <a:cs typeface="Times New Roman" pitchFamily="18" charset="0"/>
              </a:rPr>
              <a:t>Curs #5</a:t>
            </a:r>
            <a:br>
              <a:rPr lang="en-US" altLang="en-US" sz="2400" dirty="0">
                <a:solidFill>
                  <a:schemeClr val="tx1"/>
                </a:solidFill>
                <a:latin typeface="Cambria" panose="02040503050406030204" pitchFamily="18" charset="0"/>
                <a:cs typeface="Times New Roman" pitchFamily="18" charset="0"/>
              </a:rPr>
            </a:br>
            <a:r>
              <a:rPr lang="en-US" altLang="en-US" sz="2400" dirty="0">
                <a:solidFill>
                  <a:schemeClr val="tx1"/>
                </a:solidFill>
                <a:latin typeface="Cambria" panose="02040503050406030204" pitchFamily="18" charset="0"/>
                <a:cs typeface="Times New Roman" pitchFamily="18" charset="0"/>
              </a:rPr>
              <a:t>S</a:t>
            </a:r>
            <a:r>
              <a:rPr lang="ro-RO" altLang="en-US" sz="2400" dirty="0">
                <a:solidFill>
                  <a:schemeClr val="tx1"/>
                </a:solidFill>
                <a:latin typeface="Cambria" panose="02040503050406030204" pitchFamily="18" charset="0"/>
                <a:cs typeface="Times New Roman" pitchFamily="18" charset="0"/>
              </a:rPr>
              <a:t>isteme </a:t>
            </a:r>
            <a:r>
              <a:rPr lang="en-US" altLang="en-US" sz="2400" dirty="0">
                <a:solidFill>
                  <a:schemeClr val="tx1"/>
                </a:solidFill>
                <a:latin typeface="Cambria" panose="02040503050406030204" pitchFamily="18" charset="0"/>
                <a:cs typeface="Times New Roman" pitchFamily="18" charset="0"/>
              </a:rPr>
              <a:t>de fi</a:t>
            </a:r>
            <a:r>
              <a:rPr lang="ro-RO" altLang="en-US" sz="2400" dirty="0">
                <a:solidFill>
                  <a:schemeClr val="tx1"/>
                </a:solidFill>
                <a:latin typeface="Cambria" panose="02040503050406030204" pitchFamily="18" charset="0"/>
                <a:cs typeface="Times New Roman" pitchFamily="18" charset="0"/>
              </a:rPr>
              <a:t>șiere</a:t>
            </a:r>
            <a:r>
              <a:rPr lang="en-US" altLang="en-US" sz="2400" dirty="0">
                <a:solidFill>
                  <a:schemeClr val="tx1"/>
                </a:solidFill>
                <a:latin typeface="Cambria" panose="02040503050406030204" pitchFamily="18" charset="0"/>
                <a:cs typeface="Times New Roman" pitchFamily="18" charset="0"/>
              </a:rPr>
              <a:t> </a:t>
            </a:r>
            <a:endParaRPr lang="en-US" altLang="en-US" dirty="0">
              <a:latin typeface="Cambria" panose="02040503050406030204" pitchFamily="18" charset="0"/>
              <a:cs typeface="Times New Roman" pitchFamily="18" charset="0"/>
            </a:endParaRPr>
          </a:p>
        </p:txBody>
      </p:sp>
      <p:sp>
        <p:nvSpPr>
          <p:cNvPr id="3075" name="Rectangle 8"/>
          <p:cNvSpPr>
            <a:spLocks noChangeArrowheads="1"/>
          </p:cNvSpPr>
          <p:nvPr/>
        </p:nvSpPr>
        <p:spPr bwMode="auto">
          <a:xfrm>
            <a:off x="1531938" y="3806825"/>
            <a:ext cx="6400800" cy="203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lgn="ctr">
              <a:buFontTx/>
              <a:buNone/>
            </a:pPr>
            <a:r>
              <a:rPr lang="en-US" altLang="en-US" b="1" dirty="0">
                <a:solidFill>
                  <a:srgbClr val="FF9933"/>
                </a:solidFill>
                <a:latin typeface="Cambria" panose="02040503050406030204" pitchFamily="18" charset="0"/>
                <a:cs typeface="Times New Roman" pitchFamily="18" charset="0"/>
              </a:rPr>
              <a:t>Răzvan Daniel ZOTA</a:t>
            </a:r>
          </a:p>
          <a:p>
            <a:pPr algn="ctr">
              <a:buFontTx/>
              <a:buNone/>
            </a:pPr>
            <a:r>
              <a:rPr lang="en-US" altLang="en-US" b="1" dirty="0">
                <a:solidFill>
                  <a:srgbClr val="FF9933"/>
                </a:solidFill>
                <a:latin typeface="Cambria" panose="02040503050406030204" pitchFamily="18" charset="0"/>
                <a:cs typeface="Times New Roman" pitchFamily="18" charset="0"/>
              </a:rPr>
              <a:t>Facultatea de Cibernetică, Statistică şi Informatică Economică</a:t>
            </a:r>
          </a:p>
          <a:p>
            <a:pPr algn="ctr">
              <a:buFontTx/>
              <a:buNone/>
            </a:pPr>
            <a:r>
              <a:rPr lang="en-US" altLang="en-US" sz="1600" b="1" dirty="0">
                <a:solidFill>
                  <a:srgbClr val="FF9933"/>
                </a:solidFill>
                <a:latin typeface="Cambria" panose="02040503050406030204" pitchFamily="18" charset="0"/>
                <a:cs typeface="Times New Roman" pitchFamily="18" charset="0"/>
              </a:rPr>
              <a:t>zota@ase.ro</a:t>
            </a:r>
          </a:p>
          <a:p>
            <a:pPr algn="ctr">
              <a:buFontTx/>
              <a:buNone/>
            </a:pPr>
            <a:r>
              <a:rPr lang="en-US" altLang="en-US" sz="1600" b="1" dirty="0">
                <a:latin typeface="Cambria" panose="02040503050406030204" pitchFamily="18" charset="0"/>
                <a:cs typeface="Times New Roman" pitchFamily="18" charset="0"/>
              </a:rPr>
              <a:t>https://zota.ase.ro/so</a:t>
            </a:r>
            <a:endParaRPr lang="en-US" altLang="en-US" sz="1600" b="1" dirty="0">
              <a:solidFill>
                <a:srgbClr val="FF3300"/>
              </a:solidFill>
              <a:latin typeface="Cambria" panose="02040503050406030204" pitchFamily="18" charset="0"/>
              <a:cs typeface="Times New Roman" pitchFamily="18" charset="0"/>
            </a:endParaRPr>
          </a:p>
          <a:p>
            <a:pPr algn="ctr">
              <a:buFontTx/>
              <a:buNone/>
            </a:pPr>
            <a:endParaRPr lang="en-US" altLang="en-US" b="1" dirty="0">
              <a:solidFill>
                <a:srgbClr val="FFCC00"/>
              </a:solidFill>
              <a:latin typeface="Cambria" panose="02040503050406030204"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400050" y="1177290"/>
            <a:ext cx="8743950" cy="5040630"/>
          </a:xfrm>
        </p:spPr>
        <p:txBody>
          <a:bodyPr/>
          <a:lstStyle/>
          <a:p>
            <a:pPr>
              <a:lnSpc>
                <a:spcPct val="80000"/>
              </a:lnSpc>
            </a:pPr>
            <a:r>
              <a:rPr lang="ro-RO" altLang="en-US" sz="2200" dirty="0">
                <a:latin typeface="Cambria" panose="02040503050406030204" pitchFamily="18" charset="0"/>
                <a:cs typeface="Times New Roman" pitchFamily="18" charset="0"/>
              </a:rPr>
              <a:t>Mult timp în Windows cel mai popular sistem de fişiere a fost FAT (File Allocation Table). Există 3 tipuri de sisteme FAT.</a:t>
            </a:r>
            <a:r>
              <a:rPr lang="en-US" altLang="en-US" sz="2200" dirty="0">
                <a:latin typeface="Cambria" panose="02040503050406030204" pitchFamily="18" charset="0"/>
                <a:cs typeface="Times New Roman" pitchFamily="18" charset="0"/>
              </a:rPr>
              <a:t> </a:t>
            </a:r>
            <a:endParaRPr lang="ro-RO" altLang="en-US" sz="2200" dirty="0">
              <a:latin typeface="Cambria" panose="02040503050406030204" pitchFamily="18" charset="0"/>
              <a:cs typeface="Times New Roman" pitchFamily="18" charset="0"/>
            </a:endParaRPr>
          </a:p>
          <a:p>
            <a:pPr>
              <a:lnSpc>
                <a:spcPct val="80000"/>
              </a:lnSpc>
            </a:pPr>
            <a:r>
              <a:rPr lang="ro-RO" altLang="en-US" sz="2200" dirty="0">
                <a:latin typeface="Cambria" panose="02040503050406030204" pitchFamily="18" charset="0"/>
                <a:cs typeface="Times New Roman" pitchFamily="18" charset="0"/>
              </a:rPr>
              <a:t>Acest sistem FAT era limitat din mai multe puncte de vedere, fiind capabil să recunoască nume de fişiere până la 8 caractere în lungime. Alte limitări erau legate de imposibilitatea de a utiliza discuri de dimensiuni mari şi sisteme de operare avansate la acea vreme.</a:t>
            </a:r>
            <a:endParaRPr lang="en-US" altLang="en-US" sz="2200" dirty="0">
              <a:latin typeface="Cambria" panose="02040503050406030204" pitchFamily="18" charset="0"/>
              <a:cs typeface="Times New Roman" pitchFamily="18" charset="0"/>
            </a:endParaRPr>
          </a:p>
          <a:p>
            <a:pPr>
              <a:lnSpc>
                <a:spcPct val="80000"/>
              </a:lnSpc>
            </a:pPr>
            <a:r>
              <a:rPr lang="ro-RO" altLang="en-US" sz="2200" dirty="0">
                <a:latin typeface="Cambria" panose="02040503050406030204" pitchFamily="18" charset="0"/>
                <a:cs typeface="Times New Roman" pitchFamily="18" charset="0"/>
              </a:rPr>
              <a:t>De asemenea, </a:t>
            </a:r>
            <a:r>
              <a:rPr lang="ro-RO" altLang="en-US" sz="2200" dirty="0" err="1">
                <a:latin typeface="Cambria" panose="02040503050406030204" pitchFamily="18" charset="0"/>
                <a:cs typeface="Times New Roman" pitchFamily="18" charset="0"/>
              </a:rPr>
              <a:t>spaţiul</a:t>
            </a:r>
            <a:r>
              <a:rPr lang="ro-RO" altLang="en-US" sz="2200" dirty="0">
                <a:latin typeface="Cambria" panose="02040503050406030204" pitchFamily="18" charset="0"/>
                <a:cs typeface="Times New Roman" pitchFamily="18" charset="0"/>
              </a:rPr>
              <a:t> de pe di</a:t>
            </a:r>
            <a:r>
              <a:rPr lang="en-US" altLang="en-US" sz="2200" dirty="0">
                <a:latin typeface="Cambria" panose="02040503050406030204" pitchFamily="18" charset="0"/>
                <a:cs typeface="Times New Roman" pitchFamily="18" charset="0"/>
              </a:rPr>
              <a:t>s</a:t>
            </a:r>
            <a:r>
              <a:rPr lang="ro-RO" altLang="en-US" sz="2200" dirty="0" err="1">
                <a:latin typeface="Cambria" panose="02040503050406030204" pitchFamily="18" charset="0"/>
                <a:cs typeface="Times New Roman" pitchFamily="18" charset="0"/>
              </a:rPr>
              <a:t>curile</a:t>
            </a:r>
            <a:r>
              <a:rPr lang="ro-RO" altLang="en-US" sz="2200" dirty="0">
                <a:latin typeface="Cambria" panose="02040503050406030204" pitchFamily="18" charset="0"/>
                <a:cs typeface="Times New Roman" pitchFamily="18" charset="0"/>
              </a:rPr>
              <a:t> cu </a:t>
            </a:r>
            <a:r>
              <a:rPr lang="ro-RO" altLang="en-US" sz="2200" dirty="0" err="1">
                <a:latin typeface="Cambria" panose="02040503050406030204" pitchFamily="18" charset="0"/>
                <a:cs typeface="Times New Roman" pitchFamily="18" charset="0"/>
              </a:rPr>
              <a:t>capacităţi</a:t>
            </a:r>
            <a:r>
              <a:rPr lang="ro-RO" altLang="en-US" sz="2200" dirty="0">
                <a:latin typeface="Cambria" panose="02040503050406030204" pitchFamily="18" charset="0"/>
                <a:cs typeface="Times New Roman" pitchFamily="18" charset="0"/>
              </a:rPr>
              <a:t> mari era utilizat ineficient, </a:t>
            </a:r>
            <a:r>
              <a:rPr lang="ro-RO" altLang="en-US" sz="2200" dirty="0" err="1">
                <a:latin typeface="Cambria" panose="02040503050406030204" pitchFamily="18" charset="0"/>
                <a:cs typeface="Times New Roman" pitchFamily="18" charset="0"/>
              </a:rPr>
              <a:t>aceeaşi</a:t>
            </a:r>
            <a:r>
              <a:rPr lang="ro-RO" altLang="en-US" sz="2200" dirty="0">
                <a:latin typeface="Cambria" panose="02040503050406030204" pitchFamily="18" charset="0"/>
                <a:cs typeface="Times New Roman" pitchFamily="18" charset="0"/>
              </a:rPr>
              <a:t> problemă existând </a:t>
            </a:r>
            <a:r>
              <a:rPr lang="ro-RO" altLang="en-US" sz="2200" dirty="0" err="1">
                <a:latin typeface="Cambria" panose="02040503050406030204" pitchFamily="18" charset="0"/>
                <a:cs typeface="Times New Roman" pitchFamily="18" charset="0"/>
              </a:rPr>
              <a:t>şi</a:t>
            </a:r>
            <a:r>
              <a:rPr lang="ro-RO" altLang="en-US" sz="2200" dirty="0">
                <a:latin typeface="Cambria" panose="02040503050406030204" pitchFamily="18" charset="0"/>
                <a:cs typeface="Times New Roman" pitchFamily="18" charset="0"/>
              </a:rPr>
              <a:t> pentru FAT16. FAT16 a fost conceput pentru a fi utilizat pentru </a:t>
            </a:r>
            <a:r>
              <a:rPr lang="ro-RO" altLang="en-US" sz="2200" dirty="0" err="1">
                <a:latin typeface="Cambria" panose="02040503050406030204" pitchFamily="18" charset="0"/>
                <a:cs typeface="Times New Roman" pitchFamily="18" charset="0"/>
              </a:rPr>
              <a:t>partiţii</a:t>
            </a:r>
            <a:r>
              <a:rPr lang="ro-RO" altLang="en-US" sz="2200" dirty="0">
                <a:latin typeface="Cambria" panose="02040503050406030204" pitchFamily="18" charset="0"/>
                <a:cs typeface="Times New Roman" pitchFamily="18" charset="0"/>
              </a:rPr>
              <a:t> până la </a:t>
            </a:r>
            <a:r>
              <a:rPr lang="en-US" altLang="en-US" sz="2200" dirty="0">
                <a:latin typeface="Cambria" panose="02040503050406030204" pitchFamily="18" charset="0"/>
                <a:cs typeface="Times New Roman" pitchFamily="18" charset="0"/>
              </a:rPr>
              <a:t>4 GB.</a:t>
            </a:r>
            <a:endParaRPr lang="ro-RO" altLang="en-US" sz="2200" dirty="0">
              <a:latin typeface="Cambria" panose="02040503050406030204" pitchFamily="18" charset="0"/>
              <a:cs typeface="Times New Roman" pitchFamily="18" charset="0"/>
            </a:endParaRPr>
          </a:p>
          <a:p>
            <a:pPr>
              <a:lnSpc>
                <a:spcPct val="80000"/>
              </a:lnSpc>
            </a:pPr>
            <a:r>
              <a:rPr lang="ro-RO" altLang="en-US" sz="2200" dirty="0">
                <a:latin typeface="Cambria" panose="02040503050406030204" pitchFamily="18" charset="0"/>
                <a:cs typeface="Times New Roman" pitchFamily="18" charset="0"/>
              </a:rPr>
              <a:t>Chiar dacă discuri de dimensiuni mari pot fi formatate folosind FAT16, această manieră este ineficientă deoarece </a:t>
            </a:r>
            <a:r>
              <a:rPr lang="ro-RO" altLang="en-US" sz="2200" dirty="0" err="1">
                <a:latin typeface="Cambria" panose="02040503050406030204" pitchFamily="18" charset="0"/>
                <a:cs typeface="Times New Roman" pitchFamily="18" charset="0"/>
              </a:rPr>
              <a:t>spaţiul</a:t>
            </a:r>
            <a:r>
              <a:rPr lang="ro-RO" altLang="en-US" sz="2200" dirty="0">
                <a:latin typeface="Cambria" panose="02040503050406030204" pitchFamily="18" charset="0"/>
                <a:cs typeface="Times New Roman" pitchFamily="18" charset="0"/>
              </a:rPr>
              <a:t> de pe disc este utilizat ineficient. Spre exemplu, la o </a:t>
            </a:r>
            <a:r>
              <a:rPr lang="ro-RO" altLang="en-US" sz="2200" dirty="0" err="1">
                <a:latin typeface="Cambria" panose="02040503050406030204" pitchFamily="18" charset="0"/>
                <a:cs typeface="Times New Roman" pitchFamily="18" charset="0"/>
              </a:rPr>
              <a:t>partiţie</a:t>
            </a:r>
            <a:r>
              <a:rPr lang="ro-RO" altLang="en-US" sz="2200" dirty="0">
                <a:latin typeface="Cambria" panose="02040503050406030204" pitchFamily="18" charset="0"/>
                <a:cs typeface="Times New Roman" pitchFamily="18" charset="0"/>
              </a:rPr>
              <a:t> de 512 MB, dimensiunea clusterelor este de 8 KB. Aceasta înseamnă că </a:t>
            </a:r>
            <a:r>
              <a:rPr lang="ro-RO" altLang="en-US" sz="2200" dirty="0" err="1">
                <a:latin typeface="Cambria" panose="02040503050406030204" pitchFamily="18" charset="0"/>
                <a:cs typeface="Times New Roman" pitchFamily="18" charset="0"/>
              </a:rPr>
              <a:t>fişierele</a:t>
            </a:r>
            <a:r>
              <a:rPr lang="ro-RO" altLang="en-US" sz="2200" dirty="0">
                <a:latin typeface="Cambria" panose="02040503050406030204" pitchFamily="18" charset="0"/>
                <a:cs typeface="Times New Roman" pitchFamily="18" charset="0"/>
              </a:rPr>
              <a:t> de 1 KB vor ocupa tot 8 KB de </a:t>
            </a:r>
            <a:r>
              <a:rPr lang="ro-RO" altLang="en-US" sz="2200" dirty="0" err="1">
                <a:latin typeface="Cambria" panose="02040503050406030204" pitchFamily="18" charset="0"/>
                <a:cs typeface="Times New Roman" pitchFamily="18" charset="0"/>
              </a:rPr>
              <a:t>spaţiu</a:t>
            </a:r>
            <a:r>
              <a:rPr lang="ro-RO" altLang="en-US" sz="2200" dirty="0">
                <a:latin typeface="Cambria" panose="02040503050406030204" pitchFamily="18" charset="0"/>
                <a:cs typeface="Times New Roman" pitchFamily="18" charset="0"/>
              </a:rPr>
              <a:t> pe disc, deoarece nu se pot stoca mai multe </a:t>
            </a:r>
            <a:r>
              <a:rPr lang="ro-RO" altLang="en-US" sz="2200" dirty="0" err="1">
                <a:latin typeface="Cambria" panose="02040503050406030204" pitchFamily="18" charset="0"/>
                <a:cs typeface="Times New Roman" pitchFamily="18" charset="0"/>
              </a:rPr>
              <a:t>fişiere</a:t>
            </a:r>
            <a:r>
              <a:rPr lang="ro-RO" altLang="en-US" sz="2200" dirty="0">
                <a:latin typeface="Cambria" panose="02040503050406030204" pitchFamily="18" charset="0"/>
                <a:cs typeface="Times New Roman" pitchFamily="18" charset="0"/>
              </a:rPr>
              <a:t> într-un cluster. De aici rezultă 7 KB </a:t>
            </a:r>
            <a:r>
              <a:rPr lang="ro-RO" altLang="en-US" sz="2200" dirty="0" err="1">
                <a:latin typeface="Cambria" panose="02040503050406030204" pitchFamily="18" charset="0"/>
                <a:cs typeface="Times New Roman" pitchFamily="18" charset="0"/>
              </a:rPr>
              <a:t>pierduţi</a:t>
            </a:r>
            <a:r>
              <a:rPr lang="ro-RO" altLang="en-US" sz="2200" dirty="0">
                <a:latin typeface="Cambria" panose="02040503050406030204" pitchFamily="18" charset="0"/>
                <a:cs typeface="Times New Roman" pitchFamily="18" charset="0"/>
              </a:rPr>
              <a:t>. </a:t>
            </a:r>
          </a:p>
          <a:p>
            <a:pPr>
              <a:lnSpc>
                <a:spcPct val="80000"/>
              </a:lnSpc>
            </a:pPr>
            <a:r>
              <a:rPr lang="ro-RO" altLang="en-US" sz="2200" dirty="0">
                <a:latin typeface="Cambria" panose="02040503050406030204" pitchFamily="18" charset="0"/>
                <a:cs typeface="Times New Roman" pitchFamily="18" charset="0"/>
              </a:rPr>
              <a:t>Pentru a rezolva această problemă a apărut FAT 32</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sistem</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ce </a:t>
            </a:r>
            <a:r>
              <a:rPr lang="ro-RO" altLang="en-US" sz="2200" dirty="0" err="1">
                <a:latin typeface="Cambria" panose="02040503050406030204" pitchFamily="18" charset="0"/>
                <a:cs typeface="Times New Roman" pitchFamily="18" charset="0"/>
              </a:rPr>
              <a:t>foloseşte</a:t>
            </a:r>
            <a:r>
              <a:rPr lang="ro-RO" altLang="en-US" sz="2200" dirty="0">
                <a:latin typeface="Cambria" panose="02040503050406030204" pitchFamily="18" charset="0"/>
                <a:cs typeface="Times New Roman" pitchFamily="18" charset="0"/>
              </a:rPr>
              <a:t> dimensiuni mai mici pentru</a:t>
            </a:r>
            <a:r>
              <a:rPr lang="en-US" altLang="en-US" sz="2200" dirty="0">
                <a:latin typeface="Cambria" panose="02040503050406030204" pitchFamily="18" charset="0"/>
                <a:cs typeface="Times New Roman" pitchFamily="18" charset="0"/>
              </a:rPr>
              <a:t> cluster</a:t>
            </a:r>
            <a:r>
              <a:rPr lang="ro-RO" altLang="en-US" sz="2200" dirty="0">
                <a:latin typeface="Cambria" panose="02040503050406030204" pitchFamily="18" charset="0"/>
                <a:cs typeface="Times New Roman" pitchFamily="18" charset="0"/>
              </a:rPr>
              <a:t>e </a:t>
            </a:r>
            <a:r>
              <a:rPr lang="ro-RO" altLang="en-US" sz="2200" dirty="0" err="1">
                <a:latin typeface="Cambria" panose="02040503050406030204" pitchFamily="18" charset="0"/>
                <a:cs typeface="Times New Roman" pitchFamily="18" charset="0"/>
              </a:rPr>
              <a:t>şi</a:t>
            </a:r>
            <a:r>
              <a:rPr lang="ro-RO" altLang="en-US" sz="2200" dirty="0">
                <a:latin typeface="Cambria" panose="02040503050406030204" pitchFamily="18" charset="0"/>
                <a:cs typeface="Times New Roman" pitchFamily="18" charset="0"/>
              </a:rPr>
              <a:t> oferă suport pentru </a:t>
            </a:r>
            <a:r>
              <a:rPr lang="ro-RO" altLang="en-US" sz="2200" dirty="0" err="1">
                <a:latin typeface="Cambria" panose="02040503050406030204" pitchFamily="18" charset="0"/>
                <a:cs typeface="Times New Roman" pitchFamily="18" charset="0"/>
              </a:rPr>
              <a:t>partiţii</a:t>
            </a:r>
            <a:r>
              <a:rPr lang="ro-RO" altLang="en-US" sz="2200" dirty="0">
                <a:latin typeface="Cambria" panose="02040503050406030204" pitchFamily="18" charset="0"/>
                <a:cs typeface="Times New Roman" pitchFamily="18" charset="0"/>
              </a:rPr>
              <a:t> până la </a:t>
            </a:r>
            <a:r>
              <a:rPr lang="en-US" altLang="en-US" sz="2200" dirty="0">
                <a:latin typeface="Cambria" panose="02040503050406030204" pitchFamily="18" charset="0"/>
                <a:cs typeface="Times New Roman" pitchFamily="18" charset="0"/>
              </a:rPr>
              <a:t>2 TB. </a:t>
            </a:r>
          </a:p>
          <a:p>
            <a:pPr>
              <a:lnSpc>
                <a:spcPct val="80000"/>
              </a:lnSpc>
            </a:pPr>
            <a:endParaRPr lang="ro-RO" altLang="en-US" sz="2200" dirty="0">
              <a:latin typeface="Cambria" panose="02040503050406030204" pitchFamily="18" charset="0"/>
              <a:cs typeface="Times New Roman" pitchFamily="18" charset="0"/>
            </a:endParaRPr>
          </a:p>
        </p:txBody>
      </p:sp>
      <p:sp>
        <p:nvSpPr>
          <p:cNvPr id="13315" name="Rectangle 3"/>
          <p:cNvSpPr>
            <a:spLocks noGrp="1" noChangeArrowheads="1"/>
          </p:cNvSpPr>
          <p:nvPr>
            <p:ph type="title"/>
          </p:nvPr>
        </p:nvSpPr>
        <p:spPr/>
        <p:txBody>
          <a:bodyPr/>
          <a:lstStyle/>
          <a:p>
            <a:r>
              <a:rPr lang="ro-RO" altLang="en-US">
                <a:latin typeface="Cambria" panose="02040503050406030204" pitchFamily="18" charset="0"/>
                <a:cs typeface="Times New Roman" pitchFamily="18" charset="0"/>
              </a:rPr>
              <a:t>FAT, FAT16 şi FAT32</a:t>
            </a:r>
            <a:endParaRPr lang="en-US" altLang="en-US" dirty="0">
              <a:latin typeface="Cambria" panose="02040503050406030204"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ChangeArrowheads="1"/>
          </p:cNvSpPr>
          <p:nvPr>
            <p:ph type="title"/>
          </p:nvPr>
        </p:nvSpPr>
        <p:spPr/>
        <p:txBody>
          <a:bodyPr/>
          <a:lstStyle/>
          <a:p>
            <a:r>
              <a:rPr lang="ro-RO" altLang="en-US">
                <a:latin typeface="Cambria" panose="02040503050406030204" pitchFamily="18" charset="0"/>
                <a:cs typeface="Times New Roman" pitchFamily="18" charset="0"/>
              </a:rPr>
              <a:t>FAT 32</a:t>
            </a:r>
            <a:endParaRPr lang="en-US" altLang="en-US" dirty="0">
              <a:latin typeface="Cambria" panose="02040503050406030204" pitchFamily="18" charset="0"/>
              <a:cs typeface="Times New Roman" pitchFamily="18" charset="0"/>
            </a:endParaRPr>
          </a:p>
        </p:txBody>
      </p:sp>
      <p:sp>
        <p:nvSpPr>
          <p:cNvPr id="15363" name="Rectangle 1027"/>
          <p:cNvSpPr>
            <a:spLocks noGrp="1" noChangeArrowheads="1"/>
          </p:cNvSpPr>
          <p:nvPr>
            <p:ph type="body" idx="1"/>
          </p:nvPr>
        </p:nvSpPr>
        <p:spPr>
          <a:xfrm>
            <a:off x="685800" y="1371600"/>
            <a:ext cx="8458200" cy="4857750"/>
          </a:xfrm>
        </p:spPr>
        <p:txBody>
          <a:bodyPr/>
          <a:lstStyle/>
          <a:p>
            <a:pPr>
              <a:lnSpc>
                <a:spcPct val="90000"/>
              </a:lnSpc>
              <a:tabLst>
                <a:tab pos="2682875" algn="l"/>
                <a:tab pos="3833813" algn="l"/>
                <a:tab pos="5483225" algn="l"/>
              </a:tabLst>
            </a:pPr>
            <a:r>
              <a:rPr lang="ro-RO" altLang="en-US" sz="2200" dirty="0">
                <a:latin typeface="Cambria" panose="02040503050406030204" pitchFamily="18" charset="0"/>
                <a:cs typeface="Times New Roman" pitchFamily="18" charset="0"/>
              </a:rPr>
              <a:t>De regulă se consideră că pentru </a:t>
            </a:r>
            <a:r>
              <a:rPr lang="ro-RO" altLang="en-US" sz="2200" dirty="0" err="1">
                <a:latin typeface="Cambria" panose="02040503050406030204" pitchFamily="18" charset="0"/>
                <a:cs typeface="Times New Roman" pitchFamily="18" charset="0"/>
              </a:rPr>
              <a:t>selecţia</a:t>
            </a:r>
            <a:r>
              <a:rPr lang="ro-RO" altLang="en-US" sz="2200" dirty="0">
                <a:latin typeface="Cambria" panose="02040503050406030204" pitchFamily="18" charset="0"/>
                <a:cs typeface="Times New Roman" pitchFamily="18" charset="0"/>
              </a:rPr>
              <a:t> dimensiunii clusterului, regula este “cu cât mai mic, cu atât mai bine”</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Deoarece </a:t>
            </a:r>
            <a:r>
              <a:rPr lang="ro-RO" altLang="en-US" sz="2200" dirty="0" err="1">
                <a:latin typeface="Cambria" panose="02040503050406030204" pitchFamily="18" charset="0"/>
                <a:cs typeface="Times New Roman" pitchFamily="18" charset="0"/>
              </a:rPr>
              <a:t>partiţiile</a:t>
            </a:r>
            <a:r>
              <a:rPr lang="ro-RO" altLang="en-US" sz="2200" dirty="0">
                <a:latin typeface="Cambria" panose="02040503050406030204" pitchFamily="18" charset="0"/>
                <a:cs typeface="Times New Roman" pitchFamily="18" charset="0"/>
              </a:rPr>
              <a:t> </a:t>
            </a:r>
            <a:r>
              <a:rPr lang="en-US" altLang="en-US" sz="2200" dirty="0">
                <a:latin typeface="Cambria" panose="02040503050406030204" pitchFamily="18" charset="0"/>
                <a:cs typeface="Times New Roman" pitchFamily="18" charset="0"/>
              </a:rPr>
              <a:t>FAT16 </a:t>
            </a:r>
            <a:r>
              <a:rPr lang="ro-RO" altLang="en-US" sz="2200" dirty="0">
                <a:latin typeface="Cambria" panose="02040503050406030204" pitchFamily="18" charset="0"/>
                <a:cs typeface="Times New Roman" pitchFamily="18" charset="0"/>
              </a:rPr>
              <a:t>iroseau o grămadă de </a:t>
            </a:r>
            <a:r>
              <a:rPr lang="ro-RO" altLang="en-US" sz="2200" dirty="0" err="1">
                <a:latin typeface="Cambria" panose="02040503050406030204" pitchFamily="18" charset="0"/>
                <a:cs typeface="Times New Roman" pitchFamily="18" charset="0"/>
              </a:rPr>
              <a:t>spaţiu</a:t>
            </a:r>
            <a:r>
              <a:rPr lang="ro-RO" altLang="en-US" sz="2200" dirty="0">
                <a:latin typeface="Cambria" panose="02040503050406030204" pitchFamily="18" charset="0"/>
                <a:cs typeface="Times New Roman" pitchFamily="18" charset="0"/>
              </a:rPr>
              <a:t> pe disc, trecerea la </a:t>
            </a:r>
            <a:r>
              <a:rPr lang="en-US" altLang="en-US" sz="2200" dirty="0">
                <a:latin typeface="Cambria" panose="02040503050406030204" pitchFamily="18" charset="0"/>
                <a:cs typeface="Times New Roman" pitchFamily="18" charset="0"/>
              </a:rPr>
              <a:t> FAT32 </a:t>
            </a:r>
            <a:r>
              <a:rPr lang="ro-RO" altLang="en-US" sz="2200" dirty="0">
                <a:latin typeface="Cambria" panose="02040503050406030204" pitchFamily="18" charset="0"/>
                <a:cs typeface="Times New Roman" pitchFamily="18" charset="0"/>
              </a:rPr>
              <a:t>pentru a reduce dimensiunea </a:t>
            </a:r>
            <a:r>
              <a:rPr lang="ro-RO" altLang="en-US" sz="2200" dirty="0" err="1">
                <a:latin typeface="Cambria" panose="02040503050406030204" pitchFamily="18" charset="0"/>
                <a:cs typeface="Times New Roman" pitchFamily="18" charset="0"/>
              </a:rPr>
              <a:t>clusterilor</a:t>
            </a:r>
            <a:r>
              <a:rPr lang="ro-RO" altLang="en-US" sz="2200" dirty="0">
                <a:latin typeface="Cambria" panose="02040503050406030204" pitchFamily="18" charset="0"/>
                <a:cs typeface="Times New Roman" pitchFamily="18" charset="0"/>
              </a:rPr>
              <a:t> a fost imediată</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Cu toate acestea, FAT32 are </a:t>
            </a:r>
            <a:r>
              <a:rPr lang="ro-RO" altLang="en-US" sz="2200" dirty="0" err="1">
                <a:latin typeface="Cambria" panose="02040503050406030204" pitchFamily="18" charset="0"/>
                <a:cs typeface="Times New Roman" pitchFamily="18" charset="0"/>
              </a:rPr>
              <a:t>şi</a:t>
            </a:r>
            <a:r>
              <a:rPr lang="ro-RO" altLang="en-US" sz="2200" dirty="0">
                <a:latin typeface="Cambria" panose="02040503050406030204" pitchFamily="18" charset="0"/>
                <a:cs typeface="Times New Roman" pitchFamily="18" charset="0"/>
              </a:rPr>
              <a:t> el limitările sale.</a:t>
            </a:r>
            <a:endParaRPr lang="en-US" altLang="en-US" sz="2200" dirty="0">
              <a:latin typeface="Cambria" panose="02040503050406030204" pitchFamily="18" charset="0"/>
              <a:cs typeface="Times New Roman" pitchFamily="18" charset="0"/>
            </a:endParaRPr>
          </a:p>
          <a:p>
            <a:pPr>
              <a:lnSpc>
                <a:spcPct val="90000"/>
              </a:lnSpc>
              <a:tabLst>
                <a:tab pos="2682875" algn="l"/>
                <a:tab pos="3833813" algn="l"/>
                <a:tab pos="5483225" algn="l"/>
              </a:tabLst>
            </a:pPr>
            <a:r>
              <a:rPr lang="ro-RO" altLang="en-US" sz="2200" dirty="0">
                <a:latin typeface="Cambria" panose="02040503050406030204" pitchFamily="18" charset="0"/>
                <a:cs typeface="Times New Roman" pitchFamily="18" charset="0"/>
              </a:rPr>
              <a:t>Să considerăm o </a:t>
            </a:r>
            <a:r>
              <a:rPr lang="ro-RO" altLang="en-US" sz="2200" dirty="0" err="1">
                <a:latin typeface="Cambria" panose="02040503050406030204" pitchFamily="18" charset="0"/>
                <a:cs typeface="Times New Roman" pitchFamily="18" charset="0"/>
              </a:rPr>
              <a:t>partiţie</a:t>
            </a:r>
            <a:r>
              <a:rPr lang="ro-RO" altLang="en-US" sz="2200" dirty="0">
                <a:latin typeface="Cambria" panose="02040503050406030204" pitchFamily="18" charset="0"/>
                <a:cs typeface="Times New Roman" pitchFamily="18" charset="0"/>
              </a:rPr>
              <a:t> de sub</a:t>
            </a:r>
            <a:r>
              <a:rPr lang="en-US" altLang="en-US" sz="2200" dirty="0">
                <a:latin typeface="Cambria" panose="02040503050406030204" pitchFamily="18" charset="0"/>
                <a:cs typeface="Times New Roman" pitchFamily="18" charset="0"/>
              </a:rPr>
              <a:t> 2</a:t>
            </a:r>
            <a:r>
              <a:rPr lang="ro-RO" altLang="en-US" sz="2200" dirty="0">
                <a:latin typeface="Cambria" panose="02040503050406030204" pitchFamily="18" charset="0"/>
                <a:cs typeface="Times New Roman" pitchFamily="18" charset="0"/>
              </a:rPr>
              <a:t>.</a:t>
            </a:r>
            <a:r>
              <a:rPr lang="en-US" altLang="en-US" sz="2200" dirty="0">
                <a:latin typeface="Cambria" panose="02040503050406030204" pitchFamily="18" charset="0"/>
                <a:cs typeface="Times New Roman" pitchFamily="18" charset="0"/>
              </a:rPr>
              <a:t>048 MB</a:t>
            </a:r>
            <a:r>
              <a:rPr lang="ro-RO" altLang="en-US" sz="2200" dirty="0">
                <a:latin typeface="Cambria" panose="02040503050406030204" pitchFamily="18" charset="0"/>
                <a:cs typeface="Times New Roman" pitchFamily="18" charset="0"/>
              </a:rPr>
              <a:t> (2 GB)</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 cea mai mare pe care o poate oferi </a:t>
            </a:r>
            <a:r>
              <a:rPr lang="en-US" altLang="en-US" sz="2200" dirty="0">
                <a:latin typeface="Cambria" panose="02040503050406030204" pitchFamily="18" charset="0"/>
                <a:cs typeface="Times New Roman" pitchFamily="18" charset="0"/>
              </a:rPr>
              <a:t>FAT16. </a:t>
            </a:r>
            <a:r>
              <a:rPr lang="ro-RO" altLang="en-US" sz="2200" dirty="0">
                <a:latin typeface="Cambria" panose="02040503050406030204" pitchFamily="18" charset="0"/>
                <a:cs typeface="Times New Roman" pitchFamily="18" charset="0"/>
              </a:rPr>
              <a:t>Dacă această </a:t>
            </a:r>
            <a:r>
              <a:rPr lang="ro-RO" altLang="en-US" sz="2200" dirty="0" err="1">
                <a:latin typeface="Cambria" panose="02040503050406030204" pitchFamily="18" charset="0"/>
                <a:cs typeface="Times New Roman" pitchFamily="18" charset="0"/>
              </a:rPr>
              <a:t>partiţie</a:t>
            </a:r>
            <a:r>
              <a:rPr lang="ro-RO" altLang="en-US" sz="2200" dirty="0">
                <a:latin typeface="Cambria" panose="02040503050406030204" pitchFamily="18" charset="0"/>
                <a:cs typeface="Times New Roman" pitchFamily="18" charset="0"/>
              </a:rPr>
              <a:t> este formatată folosind </a:t>
            </a:r>
            <a:r>
              <a:rPr lang="en-US" altLang="en-US" sz="2200" dirty="0">
                <a:latin typeface="Cambria" panose="02040503050406030204" pitchFamily="18" charset="0"/>
                <a:cs typeface="Times New Roman" pitchFamily="18" charset="0"/>
              </a:rPr>
              <a:t>FAT16, </a:t>
            </a:r>
            <a:r>
              <a:rPr lang="ro-RO" altLang="en-US" sz="2200" dirty="0">
                <a:latin typeface="Cambria" panose="02040503050406030204" pitchFamily="18" charset="0"/>
                <a:cs typeface="Times New Roman" pitchFamily="18" charset="0"/>
              </a:rPr>
              <a:t>va rezulta o tabelă de alocare a </a:t>
            </a:r>
            <a:r>
              <a:rPr lang="ro-RO" altLang="en-US" sz="2200" dirty="0" err="1">
                <a:latin typeface="Cambria" panose="02040503050406030204" pitchFamily="18" charset="0"/>
                <a:cs typeface="Times New Roman" pitchFamily="18" charset="0"/>
              </a:rPr>
              <a:t>fişierelor</a:t>
            </a:r>
            <a:r>
              <a:rPr lang="ro-RO" altLang="en-US" sz="2200" dirty="0">
                <a:latin typeface="Cambria" panose="02040503050406030204" pitchFamily="18" charset="0"/>
                <a:cs typeface="Times New Roman" pitchFamily="18" charset="0"/>
              </a:rPr>
              <a:t> cu</a:t>
            </a:r>
            <a:r>
              <a:rPr lang="en-US" altLang="en-US" sz="2200" dirty="0">
                <a:latin typeface="Cambria" panose="02040503050406030204" pitchFamily="18" charset="0"/>
                <a:cs typeface="Times New Roman" pitchFamily="18" charset="0"/>
              </a:rPr>
              <a:t> 65,526 cluster</a:t>
            </a:r>
            <a:r>
              <a:rPr lang="ro-RO" altLang="en-US" sz="2200" dirty="0">
                <a:latin typeface="Cambria" panose="02040503050406030204" pitchFamily="18" charset="0"/>
                <a:cs typeface="Times New Roman" pitchFamily="18" charset="0"/>
              </a:rPr>
              <a:t>e în el, fiecare cluster consumând </a:t>
            </a:r>
            <a:r>
              <a:rPr lang="en-US" altLang="en-US" sz="2200" dirty="0">
                <a:latin typeface="Cambria" panose="02040503050406030204" pitchFamily="18" charset="0"/>
                <a:cs typeface="Times New Roman" pitchFamily="18" charset="0"/>
              </a:rPr>
              <a:t>32 KB. </a:t>
            </a:r>
            <a:endParaRPr lang="ro-RO" altLang="en-US" sz="2200" dirty="0">
              <a:latin typeface="Cambria" panose="02040503050406030204" pitchFamily="18" charset="0"/>
              <a:cs typeface="Times New Roman" pitchFamily="18" charset="0"/>
            </a:endParaRPr>
          </a:p>
          <a:p>
            <a:pPr>
              <a:lnSpc>
                <a:spcPct val="90000"/>
              </a:lnSpc>
              <a:tabLst>
                <a:tab pos="2682875" algn="l"/>
                <a:tab pos="3833813" algn="l"/>
                <a:tab pos="5483225" algn="l"/>
              </a:tabLst>
            </a:pPr>
            <a:r>
              <a:rPr lang="ro-RO" altLang="en-US" sz="2200" dirty="0">
                <a:latin typeface="Cambria" panose="02040503050406030204" pitchFamily="18" charset="0"/>
                <a:cs typeface="Times New Roman" pitchFamily="18" charset="0"/>
              </a:rPr>
              <a:t>Dimensiunea mare a clusterului va avea ca rezultat o irosire a </a:t>
            </a:r>
            <a:r>
              <a:rPr lang="ro-RO" altLang="en-US" sz="2200" dirty="0" err="1">
                <a:latin typeface="Cambria" panose="02040503050406030204" pitchFamily="18" charset="0"/>
                <a:cs typeface="Times New Roman" pitchFamily="18" charset="0"/>
              </a:rPr>
              <a:t>spaţiului</a:t>
            </a:r>
            <a:r>
              <a:rPr lang="ro-RO" altLang="en-US" sz="2200" dirty="0">
                <a:latin typeface="Cambria" panose="02040503050406030204" pitchFamily="18" charset="0"/>
                <a:cs typeface="Times New Roman" pitchFamily="18" charset="0"/>
              </a:rPr>
              <a:t> pe disc</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Astfel, este recomandat ca această </a:t>
            </a:r>
            <a:r>
              <a:rPr lang="ro-RO" altLang="en-US" sz="2200" dirty="0" err="1">
                <a:latin typeface="Cambria" panose="02040503050406030204" pitchFamily="18" charset="0"/>
                <a:cs typeface="Times New Roman" pitchFamily="18" charset="0"/>
              </a:rPr>
              <a:t>partiţie</a:t>
            </a:r>
            <a:r>
              <a:rPr lang="ro-RO" altLang="en-US" sz="2200" dirty="0">
                <a:latin typeface="Cambria" panose="02040503050406030204" pitchFamily="18" charset="0"/>
                <a:cs typeface="Times New Roman" pitchFamily="18" charset="0"/>
              </a:rPr>
              <a:t> să utilizeze</a:t>
            </a:r>
            <a:r>
              <a:rPr lang="en-US" altLang="en-US" sz="2200" dirty="0">
                <a:latin typeface="Cambria" panose="02040503050406030204" pitchFamily="18" charset="0"/>
                <a:cs typeface="Times New Roman" pitchFamily="18" charset="0"/>
              </a:rPr>
              <a:t> FAT32, </a:t>
            </a:r>
            <a:r>
              <a:rPr lang="ro-RO" altLang="en-US" sz="2200" dirty="0">
                <a:latin typeface="Cambria" panose="02040503050406030204" pitchFamily="18" charset="0"/>
                <a:cs typeface="Times New Roman" pitchFamily="18" charset="0"/>
              </a:rPr>
              <a:t>ce va conduce la o dimensiune a </a:t>
            </a:r>
            <a:r>
              <a:rPr lang="ro-RO" altLang="en-US" sz="2200" dirty="0" err="1">
                <a:latin typeface="Cambria" panose="02040503050406030204" pitchFamily="18" charset="0"/>
                <a:cs typeface="Times New Roman" pitchFamily="18" charset="0"/>
              </a:rPr>
              <a:t>clusterilor</a:t>
            </a:r>
            <a:r>
              <a:rPr lang="ro-RO" altLang="en-US" sz="2200" dirty="0">
                <a:latin typeface="Cambria" panose="02040503050406030204" pitchFamily="18" charset="0"/>
                <a:cs typeface="Times New Roman" pitchFamily="18" charset="0"/>
              </a:rPr>
              <a:t> de doar</a:t>
            </a:r>
            <a:r>
              <a:rPr lang="en-US" altLang="en-US" sz="2200" dirty="0">
                <a:latin typeface="Cambria" panose="02040503050406030204" pitchFamily="18" charset="0"/>
                <a:cs typeface="Times New Roman" pitchFamily="18" charset="0"/>
              </a:rPr>
              <a:t> 4 KB.</a:t>
            </a:r>
            <a:r>
              <a:rPr lang="ro-RO" altLang="en-US" sz="2200" dirty="0">
                <a:latin typeface="Cambria" panose="02040503050406030204" pitchFamily="18" charset="0"/>
                <a:cs typeface="Times New Roman" pitchFamily="18" charset="0"/>
              </a:rPr>
              <a:t> Acest lucru va avea ca efect o diminuare cu până la </a:t>
            </a:r>
            <a:r>
              <a:rPr lang="en-US" altLang="en-US" sz="2200" dirty="0">
                <a:latin typeface="Cambria" panose="02040503050406030204" pitchFamily="18" charset="0"/>
                <a:cs typeface="Times New Roman" pitchFamily="18" charset="0"/>
              </a:rPr>
              <a:t>90%</a:t>
            </a:r>
            <a:r>
              <a:rPr lang="ro-RO" altLang="en-US" sz="2200" dirty="0">
                <a:latin typeface="Cambria" panose="02040503050406030204" pitchFamily="18" charset="0"/>
                <a:cs typeface="Times New Roman" pitchFamily="18" charset="0"/>
              </a:rPr>
              <a:t> a irosirii </a:t>
            </a:r>
            <a:r>
              <a:rPr lang="ro-RO" altLang="en-US" sz="2200" dirty="0" err="1">
                <a:latin typeface="Cambria" panose="02040503050406030204" pitchFamily="18" charset="0"/>
                <a:cs typeface="Times New Roman" pitchFamily="18" charset="0"/>
              </a:rPr>
              <a:t>spaţiului</a:t>
            </a:r>
            <a:r>
              <a:rPr lang="ro-RO" altLang="en-US" sz="2200" dirty="0">
                <a:latin typeface="Cambria" panose="02040503050406030204" pitchFamily="18" charset="0"/>
                <a:cs typeface="Times New Roman" pitchFamily="18" charset="0"/>
              </a:rPr>
              <a:t> de pe disc</a:t>
            </a:r>
            <a:r>
              <a:rPr lang="en-US" altLang="en-US" sz="2200" dirty="0">
                <a:latin typeface="Cambria" panose="02040503050406030204" pitchFamily="18" charset="0"/>
                <a:cs typeface="Times New Roman" pitchFamily="18"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ro-RO" altLang="en-US">
                <a:latin typeface="Cambria" panose="02040503050406030204" pitchFamily="18" charset="0"/>
                <a:cs typeface="Times New Roman" pitchFamily="18" charset="0"/>
              </a:rPr>
              <a:t>FAT 32</a:t>
            </a:r>
            <a:endParaRPr lang="en-US" altLang="en-US" dirty="0">
              <a:latin typeface="Cambria" panose="02040503050406030204" pitchFamily="18" charset="0"/>
              <a:cs typeface="Times New Roman" pitchFamily="18" charset="0"/>
            </a:endParaRPr>
          </a:p>
        </p:txBody>
      </p:sp>
      <p:sp>
        <p:nvSpPr>
          <p:cNvPr id="16387" name="Rectangle 3"/>
          <p:cNvSpPr>
            <a:spLocks noGrp="1" noChangeArrowheads="1"/>
          </p:cNvSpPr>
          <p:nvPr>
            <p:ph type="body" idx="1"/>
          </p:nvPr>
        </p:nvSpPr>
        <p:spPr/>
        <p:txBody>
          <a:bodyPr/>
          <a:lstStyle/>
          <a:p>
            <a:pPr>
              <a:lnSpc>
                <a:spcPct val="90000"/>
              </a:lnSpc>
              <a:tabLst>
                <a:tab pos="2682875" algn="l"/>
                <a:tab pos="3833813" algn="l"/>
                <a:tab pos="5483225" algn="l"/>
              </a:tabLst>
            </a:pPr>
            <a:r>
              <a:rPr lang="ro-RO" altLang="en-US" sz="2200" dirty="0">
                <a:latin typeface="Cambria" panose="02040503050406030204" pitchFamily="18" charset="0"/>
                <a:cs typeface="Times New Roman" pitchFamily="18" charset="0"/>
              </a:rPr>
              <a:t>Cu toate acestea, există şi un preţ plătit pentru asta.</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Deoarece fiecare cluster este mai mic, trebuie să fie mai multe pentru a acoperi aceeaşi capacitate a discului</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Deci, în loc de </a:t>
            </a:r>
            <a:r>
              <a:rPr lang="en-US" altLang="en-US" sz="2200" dirty="0">
                <a:latin typeface="Cambria" panose="02040503050406030204" pitchFamily="18" charset="0"/>
                <a:cs typeface="Times New Roman" pitchFamily="18" charset="0"/>
              </a:rPr>
              <a:t>65</a:t>
            </a:r>
            <a:r>
              <a:rPr lang="ro-RO" altLang="en-US" sz="2200" dirty="0">
                <a:latin typeface="Cambria" panose="02040503050406030204" pitchFamily="18" charset="0"/>
                <a:cs typeface="Times New Roman" pitchFamily="18" charset="0"/>
              </a:rPr>
              <a:t>.</a:t>
            </a:r>
            <a:r>
              <a:rPr lang="en-US" altLang="en-US" sz="2200" dirty="0">
                <a:latin typeface="Cambria" panose="02040503050406030204" pitchFamily="18" charset="0"/>
                <a:cs typeface="Times New Roman" pitchFamily="18" charset="0"/>
              </a:rPr>
              <a:t>526 cluster</a:t>
            </a:r>
            <a:r>
              <a:rPr lang="ro-RO" altLang="en-US" sz="2200" dirty="0">
                <a:latin typeface="Cambria" panose="02040503050406030204" pitchFamily="18" charset="0"/>
                <a:cs typeface="Times New Roman" pitchFamily="18" charset="0"/>
              </a:rPr>
              <a:t>e</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 vom avea </a:t>
            </a:r>
            <a:r>
              <a:rPr lang="en-US" altLang="en-US" sz="2200" dirty="0">
                <a:latin typeface="Cambria" panose="02040503050406030204" pitchFamily="18" charset="0"/>
                <a:cs typeface="Times New Roman" pitchFamily="18" charset="0"/>
              </a:rPr>
              <a:t>524</a:t>
            </a:r>
            <a:r>
              <a:rPr lang="ro-RO" altLang="en-US" sz="2200" dirty="0">
                <a:latin typeface="Cambria" panose="02040503050406030204" pitchFamily="18" charset="0"/>
                <a:cs typeface="Times New Roman" pitchFamily="18" charset="0"/>
              </a:rPr>
              <a:t>.</a:t>
            </a:r>
            <a:r>
              <a:rPr lang="en-US" altLang="en-US" sz="2200" dirty="0">
                <a:latin typeface="Cambria" panose="02040503050406030204" pitchFamily="18" charset="0"/>
                <a:cs typeface="Times New Roman" pitchFamily="18" charset="0"/>
              </a:rPr>
              <a:t>208</a:t>
            </a:r>
            <a:r>
              <a:rPr lang="ro-RO" altLang="en-US" sz="2200" dirty="0">
                <a:latin typeface="Cambria" panose="02040503050406030204" pitchFamily="18" charset="0"/>
                <a:cs typeface="Times New Roman" pitchFamily="18" charset="0"/>
              </a:rPr>
              <a:t> (</a:t>
            </a:r>
            <a:r>
              <a:rPr lang="en-US" altLang="en-US" sz="2200" dirty="0">
                <a:latin typeface="Cambria" panose="02040503050406030204" pitchFamily="18" charset="0"/>
                <a:cs typeface="Times New Roman" pitchFamily="18" charset="0"/>
              </a:rPr>
              <a:t>65</a:t>
            </a:r>
            <a:r>
              <a:rPr lang="ro-RO" altLang="en-US" sz="2200" dirty="0">
                <a:latin typeface="Cambria" panose="02040503050406030204" pitchFamily="18" charset="0"/>
                <a:cs typeface="Times New Roman" pitchFamily="18" charset="0"/>
              </a:rPr>
              <a:t>.</a:t>
            </a:r>
            <a:r>
              <a:rPr lang="en-US" altLang="en-US" sz="2200" dirty="0">
                <a:latin typeface="Cambria" panose="02040503050406030204" pitchFamily="18" charset="0"/>
                <a:cs typeface="Times New Roman" pitchFamily="18" charset="0"/>
              </a:rPr>
              <a:t>526 * 8</a:t>
            </a:r>
            <a:r>
              <a:rPr lang="ro-RO" altLang="en-US" sz="2200" dirty="0">
                <a:latin typeface="Cambria" panose="02040503050406030204" pitchFamily="18" charset="0"/>
                <a:cs typeface="Times New Roman" pitchFamily="18" charset="0"/>
              </a:rPr>
              <a:t>)</a:t>
            </a:r>
            <a:r>
              <a:rPr lang="en-US" altLang="en-US" sz="2200" dirty="0">
                <a:latin typeface="Cambria" panose="02040503050406030204" pitchFamily="18" charset="0"/>
                <a:cs typeface="Times New Roman" pitchFamily="18" charset="0"/>
              </a:rPr>
              <a:t> cluster</a:t>
            </a:r>
            <a:r>
              <a:rPr lang="ro-RO" altLang="en-US" sz="2200" dirty="0">
                <a:latin typeface="Cambria" panose="02040503050406030204" pitchFamily="18" charset="0"/>
                <a:cs typeface="Times New Roman" pitchFamily="18" charset="0"/>
              </a:rPr>
              <a:t>e</a:t>
            </a:r>
            <a:r>
              <a:rPr lang="en-US" altLang="en-US" sz="2200" dirty="0">
                <a:latin typeface="Cambria" panose="02040503050406030204" pitchFamily="18" charset="0"/>
                <a:cs typeface="Times New Roman" pitchFamily="18" charset="0"/>
              </a:rPr>
              <a:t>. </a:t>
            </a:r>
            <a:endParaRPr lang="ro-RO" altLang="en-US" sz="2200" dirty="0">
              <a:latin typeface="Cambria" panose="02040503050406030204" pitchFamily="18" charset="0"/>
              <a:cs typeface="Times New Roman" pitchFamily="18" charset="0"/>
            </a:endParaRPr>
          </a:p>
          <a:p>
            <a:pPr>
              <a:lnSpc>
                <a:spcPct val="90000"/>
              </a:lnSpc>
              <a:tabLst>
                <a:tab pos="2682875" algn="l"/>
                <a:tab pos="3833813" algn="l"/>
                <a:tab pos="5483225" algn="l"/>
              </a:tabLst>
            </a:pPr>
            <a:r>
              <a:rPr lang="en-US" altLang="en-US" sz="2200" dirty="0">
                <a:latin typeface="Cambria" panose="02040503050406030204" pitchFamily="18" charset="0"/>
                <a:cs typeface="Times New Roman" pitchFamily="18" charset="0"/>
              </a:rPr>
              <a:t>Mai mult</a:t>
            </a:r>
            <a:r>
              <a:rPr lang="ro-RO" altLang="en-US" sz="2200" dirty="0">
                <a:latin typeface="Cambria" panose="02040503050406030204" pitchFamily="18" charset="0"/>
                <a:cs typeface="Times New Roman" pitchFamily="18" charset="0"/>
              </a:rPr>
              <a:t>, i</a:t>
            </a:r>
            <a:r>
              <a:rPr lang="en-US" altLang="en-US" sz="2200" dirty="0">
                <a:latin typeface="Cambria" panose="02040503050406030204" pitchFamily="18" charset="0"/>
                <a:cs typeface="Times New Roman" pitchFamily="18" charset="0"/>
              </a:rPr>
              <a:t>nt</a:t>
            </a:r>
            <a:r>
              <a:rPr lang="ro-RO" altLang="en-US" sz="2200" dirty="0">
                <a:latin typeface="Cambria" panose="02040503050406030204" pitchFamily="18" charset="0"/>
                <a:cs typeface="Times New Roman" pitchFamily="18" charset="0"/>
              </a:rPr>
              <a:t>răr</a:t>
            </a:r>
            <a:r>
              <a:rPr lang="en-US" altLang="en-US" sz="2200" dirty="0">
                <a:latin typeface="Cambria" panose="02040503050406030204" pitchFamily="18" charset="0"/>
                <a:cs typeface="Times New Roman" pitchFamily="18" charset="0"/>
              </a:rPr>
              <a:t>ile FAT </a:t>
            </a:r>
            <a:r>
              <a:rPr lang="ro-RO" altLang="en-US" sz="2200" dirty="0">
                <a:latin typeface="Cambria" panose="02040503050406030204" pitchFamily="18" charset="0"/>
                <a:cs typeface="Times New Roman" pitchFamily="18" charset="0"/>
              </a:rPr>
              <a:t>din tabela </a:t>
            </a:r>
            <a:r>
              <a:rPr lang="en-US" altLang="en-US" sz="2200" dirty="0">
                <a:latin typeface="Cambria" panose="02040503050406030204" pitchFamily="18" charset="0"/>
                <a:cs typeface="Times New Roman" pitchFamily="18" charset="0"/>
              </a:rPr>
              <a:t>FAT32</a:t>
            </a:r>
            <a:r>
              <a:rPr lang="ro-RO" altLang="en-US" sz="2200" dirty="0">
                <a:latin typeface="Cambria" panose="02040503050406030204" pitchFamily="18" charset="0"/>
                <a:cs typeface="Times New Roman" pitchFamily="18" charset="0"/>
              </a:rPr>
              <a:t> sunt de dimensiune 32 de biţi</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 faţă de intrările de 16 biţi din </a:t>
            </a:r>
            <a:r>
              <a:rPr lang="en-US" altLang="en-US" sz="2200" dirty="0">
                <a:latin typeface="Cambria" panose="02040503050406030204" pitchFamily="18" charset="0"/>
                <a:cs typeface="Times New Roman" pitchFamily="18" charset="0"/>
              </a:rPr>
              <a:t>FAT16</a:t>
            </a:r>
            <a:r>
              <a:rPr lang="ro-RO" altLang="en-US" sz="2200" dirty="0">
                <a:latin typeface="Cambria" panose="02040503050406030204" pitchFamily="18" charset="0"/>
                <a:cs typeface="Times New Roman" pitchFamily="18" charset="0"/>
              </a:rPr>
              <a:t>. Rezultatul final este acela că dimensiunea tabelei</a:t>
            </a:r>
            <a:r>
              <a:rPr lang="en-US" altLang="en-US" sz="2200" dirty="0">
                <a:latin typeface="Cambria" panose="02040503050406030204" pitchFamily="18" charset="0"/>
                <a:cs typeface="Times New Roman" pitchFamily="18" charset="0"/>
              </a:rPr>
              <a:t> FAT </a:t>
            </a:r>
            <a:r>
              <a:rPr lang="ro-RO" altLang="en-US" sz="2200" dirty="0">
                <a:latin typeface="Cambria" panose="02040503050406030204" pitchFamily="18" charset="0"/>
                <a:cs typeface="Times New Roman" pitchFamily="18" charset="0"/>
              </a:rPr>
              <a:t>este de </a:t>
            </a:r>
            <a:r>
              <a:rPr lang="en-US" altLang="en-US" sz="2200" dirty="0">
                <a:latin typeface="Cambria" panose="02040503050406030204" pitchFamily="18" charset="0"/>
                <a:cs typeface="Times New Roman" pitchFamily="18" charset="0"/>
              </a:rPr>
              <a:t>16 </a:t>
            </a:r>
            <a:r>
              <a:rPr lang="ro-RO" altLang="en-US" sz="2200" dirty="0">
                <a:latin typeface="Cambria" panose="02040503050406030204" pitchFamily="18" charset="0"/>
                <a:cs typeface="Times New Roman" pitchFamily="18" charset="0"/>
              </a:rPr>
              <a:t>ori mai mare în cazul</a:t>
            </a:r>
            <a:r>
              <a:rPr lang="en-US" altLang="en-US" sz="2200" dirty="0">
                <a:latin typeface="Cambria" panose="02040503050406030204" pitchFamily="18" charset="0"/>
                <a:cs typeface="Times New Roman" pitchFamily="18" charset="0"/>
              </a:rPr>
              <a:t> FAT32 </a:t>
            </a:r>
            <a:r>
              <a:rPr lang="ro-RO" altLang="en-US" sz="2200" dirty="0">
                <a:latin typeface="Cambria" panose="02040503050406030204" pitchFamily="18" charset="0"/>
                <a:cs typeface="Times New Roman" pitchFamily="18" charset="0"/>
              </a:rPr>
              <a:t>decât la FAT16</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Tabel</a:t>
            </a:r>
            <a:r>
              <a:rPr lang="en-US" altLang="en-US" sz="2200" dirty="0">
                <a:latin typeface="Cambria" panose="02040503050406030204" pitchFamily="18" charset="0"/>
                <a:cs typeface="Times New Roman" pitchFamily="18" charset="0"/>
              </a:rPr>
              <a:t>ul</a:t>
            </a:r>
            <a:r>
              <a:rPr lang="ro-RO" altLang="en-US" sz="2200" dirty="0">
                <a:latin typeface="Cambria" panose="02040503050406030204" pitchFamily="18" charset="0"/>
                <a:cs typeface="Times New Roman" pitchFamily="18" charset="0"/>
              </a:rPr>
              <a:t> următo</a:t>
            </a:r>
            <a:r>
              <a:rPr lang="en-US" altLang="en-US" sz="2200" dirty="0">
                <a:latin typeface="Cambria" panose="02040503050406030204" pitchFamily="18" charset="0"/>
                <a:cs typeface="Times New Roman" pitchFamily="18" charset="0"/>
              </a:rPr>
              <a:t>r</a:t>
            </a:r>
            <a:r>
              <a:rPr lang="ro-RO" altLang="en-US" sz="2200" dirty="0">
                <a:latin typeface="Cambria" panose="02040503050406030204" pitchFamily="18" charset="0"/>
                <a:cs typeface="Times New Roman" pitchFamily="18" charset="0"/>
              </a:rPr>
              <a:t> ilustrează aceste observaţii</a:t>
            </a:r>
            <a:r>
              <a:rPr lang="en-US" altLang="en-US" sz="2200" dirty="0">
                <a:latin typeface="Cambria" panose="02040503050406030204" pitchFamily="18" charset="0"/>
                <a:cs typeface="Times New Roman" pitchFamily="18"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ro-RO" altLang="en-US">
                <a:latin typeface="Cambria" panose="02040503050406030204" pitchFamily="18" charset="0"/>
                <a:cs typeface="Times New Roman" pitchFamily="18" charset="0"/>
              </a:rPr>
              <a:t>Caracteristici FAT16 şi FAT32</a:t>
            </a:r>
            <a:endParaRPr lang="en-US" altLang="en-US" dirty="0">
              <a:latin typeface="Cambria" panose="02040503050406030204" pitchFamily="18" charset="0"/>
              <a:cs typeface="Times New Roman" pitchFamily="18" charset="0"/>
            </a:endParaRPr>
          </a:p>
        </p:txBody>
      </p:sp>
      <p:graphicFrame>
        <p:nvGraphicFramePr>
          <p:cNvPr id="171086" name="Group 78"/>
          <p:cNvGraphicFramePr>
            <a:graphicFrameLocks noGrp="1"/>
          </p:cNvGraphicFramePr>
          <p:nvPr>
            <p:ph idx="1"/>
            <p:extLst>
              <p:ext uri="{D42A27DB-BD31-4B8C-83A1-F6EECF244321}">
                <p14:modId xmlns:p14="http://schemas.microsoft.com/office/powerpoint/2010/main" val="757580916"/>
              </p:ext>
            </p:extLst>
          </p:nvPr>
        </p:nvGraphicFramePr>
        <p:xfrm>
          <a:off x="685800" y="1371600"/>
          <a:ext cx="7772400" cy="4724401"/>
        </p:xfrm>
        <a:graphic>
          <a:graphicData uri="http://schemas.openxmlformats.org/drawingml/2006/table">
            <a:tbl>
              <a:tblPr/>
              <a:tblGrid>
                <a:gridCol w="2130425">
                  <a:extLst>
                    <a:ext uri="{9D8B030D-6E8A-4147-A177-3AD203B41FA5}">
                      <a16:colId xmlns:a16="http://schemas.microsoft.com/office/drawing/2014/main" val="20000"/>
                    </a:ext>
                  </a:extLst>
                </a:gridCol>
                <a:gridCol w="2809875">
                  <a:extLst>
                    <a:ext uri="{9D8B030D-6E8A-4147-A177-3AD203B41FA5}">
                      <a16:colId xmlns:a16="http://schemas.microsoft.com/office/drawing/2014/main" val="20001"/>
                    </a:ext>
                  </a:extLst>
                </a:gridCol>
                <a:gridCol w="2832100">
                  <a:extLst>
                    <a:ext uri="{9D8B030D-6E8A-4147-A177-3AD203B41FA5}">
                      <a16:colId xmlns:a16="http://schemas.microsoft.com/office/drawing/2014/main" val="20002"/>
                    </a:ext>
                  </a:extLst>
                </a:gridCol>
              </a:tblGrid>
              <a:tr h="10239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dirty="0">
                          <a:ln>
                            <a:noFill/>
                          </a:ln>
                          <a:solidFill>
                            <a:schemeClr val="tx1"/>
                          </a:solidFill>
                          <a:effectLst/>
                          <a:latin typeface="Cambria" panose="02040503050406030204" pitchFamily="18" charset="0"/>
                          <a:cs typeface="Times New Roman" pitchFamily="18" charset="0"/>
                        </a:rPr>
                        <a:t>Tipul de </a:t>
                      </a: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FAT </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FAT16</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FAT32</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extLst>
                  <a:ext uri="{0D108BD9-81ED-4DB2-BD59-A6C34878D82A}">
                    <a16:rowId xmlns:a16="http://schemas.microsoft.com/office/drawing/2014/main" val="10000"/>
                  </a:ext>
                </a:extLst>
              </a:tr>
              <a:tr h="10223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a:ln>
                            <a:noFill/>
                          </a:ln>
                          <a:solidFill>
                            <a:schemeClr val="tx1"/>
                          </a:solidFill>
                          <a:effectLst/>
                          <a:latin typeface="Cambria" panose="02040503050406030204" pitchFamily="18" charset="0"/>
                          <a:cs typeface="Times New Roman" pitchFamily="18" charset="0"/>
                        </a:rPr>
                        <a:t>Dimensiunea c</a:t>
                      </a: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luster</a:t>
                      </a:r>
                      <a:r>
                        <a:rPr kumimoji="0" lang="ro-RO" sz="2000" b="1" i="0" u="none" strike="noStrike" cap="none" normalizeH="0" baseline="0">
                          <a:ln>
                            <a:noFill/>
                          </a:ln>
                          <a:solidFill>
                            <a:schemeClr val="tx1"/>
                          </a:solidFill>
                          <a:effectLst/>
                          <a:latin typeface="Cambria" panose="02040503050406030204" pitchFamily="18" charset="0"/>
                          <a:cs typeface="Times New Roman" pitchFamily="18" charset="0"/>
                        </a:rPr>
                        <a:t>ului</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32 KB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4 KB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1654175">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Num</a:t>
                      </a:r>
                      <a:r>
                        <a:rPr kumimoji="0" lang="ro-RO" sz="2000" b="1" i="0" u="none" strike="noStrike" cap="none" normalizeH="0" baseline="0" dirty="0">
                          <a:ln>
                            <a:noFill/>
                          </a:ln>
                          <a:solidFill>
                            <a:schemeClr val="tx1"/>
                          </a:solidFill>
                          <a:effectLst/>
                          <a:latin typeface="Cambria" panose="02040503050406030204" pitchFamily="18" charset="0"/>
                          <a:cs typeface="Times New Roman" pitchFamily="18" charset="0"/>
                        </a:rPr>
                        <a:t>ărul de intrări</a:t>
                      </a: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 FAT</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65,526</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524,208</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10239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a:ln>
                            <a:noFill/>
                          </a:ln>
                          <a:solidFill>
                            <a:schemeClr val="tx1"/>
                          </a:solidFill>
                          <a:effectLst/>
                          <a:latin typeface="Cambria" panose="02040503050406030204" pitchFamily="18" charset="0"/>
                          <a:cs typeface="Times New Roman" pitchFamily="18" charset="0"/>
                        </a:rPr>
                        <a:t>Dimensiunea</a:t>
                      </a: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 </a:t>
                      </a:r>
                      <a:r>
                        <a:rPr kumimoji="0" lang="ro-RO" sz="2000" b="1" i="0" u="none" strike="noStrike" cap="none" normalizeH="0" baseline="0">
                          <a:ln>
                            <a:noFill/>
                          </a:ln>
                          <a:solidFill>
                            <a:schemeClr val="tx1"/>
                          </a:solidFill>
                          <a:effectLst/>
                          <a:latin typeface="Cambria" panose="02040503050406030204" pitchFamily="18" charset="0"/>
                          <a:cs typeface="Times New Roman" pitchFamily="18" charset="0"/>
                        </a:rPr>
                        <a:t>tabelei </a:t>
                      </a:r>
                      <a:r>
                        <a:rPr kumimoji="0" lang="en-US" sz="2000" b="1" i="0" u="none" strike="noStrike" cap="none" normalizeH="0" baseline="0" dirty="0">
                          <a:ln>
                            <a:noFill/>
                          </a:ln>
                          <a:solidFill>
                            <a:schemeClr val="tx1"/>
                          </a:solidFill>
                          <a:effectLst/>
                          <a:latin typeface="Cambria" panose="02040503050406030204" pitchFamily="18" charset="0"/>
                          <a:cs typeface="Times New Roman" pitchFamily="18" charset="0"/>
                        </a:rPr>
                        <a:t>FAT</a:t>
                      </a:r>
                      <a:endPar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128 KB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 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2000" y="152400"/>
            <a:ext cx="7772400" cy="931863"/>
          </a:xfrm>
        </p:spPr>
        <p:txBody>
          <a:bodyPr/>
          <a:lstStyle/>
          <a:p>
            <a:r>
              <a:rPr lang="ro-RO" altLang="en-US">
                <a:latin typeface="Cambria" panose="02040503050406030204" pitchFamily="18" charset="0"/>
                <a:cs typeface="Times New Roman" pitchFamily="18" charset="0"/>
              </a:rPr>
              <a:t>Caracteristici FAT16 şi FAT32</a:t>
            </a:r>
            <a:endParaRPr lang="en-US" altLang="en-US" dirty="0">
              <a:latin typeface="Cambria" panose="02040503050406030204" pitchFamily="18" charset="0"/>
              <a:cs typeface="Times New Roman" pitchFamily="18" charset="0"/>
            </a:endParaRPr>
          </a:p>
        </p:txBody>
      </p:sp>
      <p:sp>
        <p:nvSpPr>
          <p:cNvPr id="19459" name="Rectangle 3"/>
          <p:cNvSpPr>
            <a:spLocks noGrp="1" noChangeArrowheads="1"/>
          </p:cNvSpPr>
          <p:nvPr>
            <p:ph type="body" idx="1"/>
          </p:nvPr>
        </p:nvSpPr>
        <p:spPr/>
        <p:txBody>
          <a:bodyPr/>
          <a:lstStyle/>
          <a:p>
            <a:r>
              <a:rPr lang="ro-RO" altLang="en-US" sz="2200" dirty="0">
                <a:latin typeface="Cambria" panose="02040503050406030204" pitchFamily="18" charset="0"/>
                <a:cs typeface="Times New Roman" pitchFamily="18" charset="0"/>
              </a:rPr>
              <a:t>Practic fiecare sistem implementează un mecanism de </a:t>
            </a:r>
            <a:r>
              <a:rPr lang="en-US" altLang="en-US" sz="2200" b="1" dirty="0">
                <a:latin typeface="Cambria" panose="02040503050406030204" pitchFamily="18" charset="0"/>
                <a:cs typeface="Times New Roman" pitchFamily="18" charset="0"/>
                <a:hlinkClick r:id="rId2"/>
              </a:rPr>
              <a:t>disk caching</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pentru a ţine în memorie structurile discului fecvent accesate precum tabela FAT</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Operaţiunea de </a:t>
            </a:r>
            <a:r>
              <a:rPr lang="en-US" altLang="en-US" sz="2200" u="sng" dirty="0">
                <a:latin typeface="Cambria" panose="02040503050406030204" pitchFamily="18" charset="0"/>
                <a:cs typeface="Times New Roman" pitchFamily="18" charset="0"/>
                <a:hlinkClick r:id="rId3"/>
              </a:rPr>
              <a:t>cache</a:t>
            </a:r>
            <a:r>
              <a:rPr lang="ro-RO" altLang="en-US" sz="2200" dirty="0">
                <a:latin typeface="Cambria" panose="02040503050406030204" pitchFamily="18" charset="0"/>
                <a:cs typeface="Times New Roman" pitchFamily="18" charset="0"/>
              </a:rPr>
              <a:t> a discului implică utilizarea memoriei principale pentru a stoca informaţii referitoare la disc ce sunt necesare în mod regulat, pentru a evita citirea în permanenţă de pe disc </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foarte lent în comparaţie cu memoria</a:t>
            </a:r>
            <a:r>
              <a:rPr lang="en-US" altLang="en-US" sz="2200" dirty="0">
                <a:latin typeface="Cambria" panose="02040503050406030204" pitchFamily="18" charset="0"/>
                <a:cs typeface="Times New Roman" pitchFamily="18" charset="0"/>
              </a:rPr>
              <a:t>). </a:t>
            </a:r>
            <a:endParaRPr lang="ro-RO" altLang="en-US" sz="2200" dirty="0">
              <a:latin typeface="Cambria" panose="02040503050406030204" pitchFamily="18" charset="0"/>
              <a:cs typeface="Times New Roman" pitchFamily="18" charset="0"/>
            </a:endParaRPr>
          </a:p>
          <a:p>
            <a:r>
              <a:rPr lang="ro-RO" altLang="en-US" sz="2200" dirty="0">
                <a:latin typeface="Cambria" panose="02040503050406030204" pitchFamily="18" charset="0"/>
                <a:cs typeface="Times New Roman" pitchFamily="18" charset="0"/>
              </a:rPr>
              <a:t>Atunci când tabela </a:t>
            </a:r>
            <a:r>
              <a:rPr lang="en-US" altLang="en-US" sz="2200" dirty="0">
                <a:latin typeface="Cambria" panose="02040503050406030204" pitchFamily="18" charset="0"/>
                <a:cs typeface="Times New Roman" pitchFamily="18" charset="0"/>
              </a:rPr>
              <a:t>FAT </a:t>
            </a:r>
            <a:r>
              <a:rPr lang="ro-RO" altLang="en-US" sz="2200" dirty="0">
                <a:latin typeface="Cambria" panose="02040503050406030204" pitchFamily="18" charset="0"/>
                <a:cs typeface="Times New Roman" pitchFamily="18" charset="0"/>
              </a:rPr>
              <a:t>este mică (cum ar fi </a:t>
            </a:r>
            <a:r>
              <a:rPr lang="en-US" altLang="en-US" sz="2200" dirty="0">
                <a:latin typeface="Cambria" panose="02040503050406030204" pitchFamily="18" charset="0"/>
                <a:cs typeface="Times New Roman" pitchFamily="18" charset="0"/>
              </a:rPr>
              <a:t>128 KB</a:t>
            </a:r>
            <a:r>
              <a:rPr lang="ro-RO" altLang="en-US" sz="2200" dirty="0">
                <a:latin typeface="Cambria" panose="02040503050406030204" pitchFamily="18" charset="0"/>
                <a:cs typeface="Times New Roman" pitchFamily="18" charset="0"/>
              </a:rPr>
              <a:t> pentru FAT16) întreaga tabelă </a:t>
            </a:r>
            <a:r>
              <a:rPr lang="en-US" altLang="en-US" sz="2200" dirty="0">
                <a:latin typeface="Cambria" panose="02040503050406030204" pitchFamily="18" charset="0"/>
                <a:cs typeface="Times New Roman" pitchFamily="18" charset="0"/>
              </a:rPr>
              <a:t> FAT </a:t>
            </a:r>
            <a:r>
              <a:rPr lang="ro-RO" altLang="en-US" sz="2200" dirty="0">
                <a:latin typeface="Cambria" panose="02040503050406030204" pitchFamily="18" charset="0"/>
                <a:cs typeface="Times New Roman" pitchFamily="18" charset="0"/>
              </a:rPr>
              <a:t>poate fi stocată mai uşor în memorie şi de fiecare dată când se caută ceva în FAT se ia din memorie</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Atunci când tabela creşte însă la </a:t>
            </a:r>
            <a:r>
              <a:rPr lang="en-US" altLang="en-US" sz="2200" dirty="0">
                <a:latin typeface="Cambria" panose="02040503050406030204" pitchFamily="18" charset="0"/>
                <a:cs typeface="Times New Roman" pitchFamily="18" charset="0"/>
              </a:rPr>
              <a:t>8 MB</a:t>
            </a:r>
            <a:r>
              <a:rPr lang="ro-RO" altLang="en-US" sz="2200" dirty="0">
                <a:latin typeface="Cambria" panose="02040503050406030204" pitchFamily="18" charset="0"/>
                <a:cs typeface="Times New Roman" pitchFamily="18" charset="0"/>
              </a:rPr>
              <a:t>, sistemul este forţat să aleagă între două alternative</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fie să folosească o cantitate considerabilă de memorie pentru FAT, fie să nu folosească deloc</a:t>
            </a:r>
            <a:r>
              <a:rPr lang="en-US" altLang="en-US" sz="2200" dirty="0">
                <a:latin typeface="Cambria" panose="02040503050406030204" pitchFamily="18" charset="0"/>
                <a:cs typeface="Times New Roman" pitchFamily="18"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62000" y="152400"/>
            <a:ext cx="7772400" cy="931863"/>
          </a:xfrm>
        </p:spPr>
        <p:txBody>
          <a:bodyPr/>
          <a:lstStyle/>
          <a:p>
            <a:r>
              <a:rPr lang="ro-RO" altLang="en-US">
                <a:cs typeface="Times New Roman" pitchFamily="18" charset="0"/>
              </a:rPr>
              <a:t>Caracteristici FAT16 şi FAT32</a:t>
            </a:r>
            <a:endParaRPr lang="en-US" altLang="en-US" dirty="0">
              <a:cs typeface="Times New Roman" pitchFamily="18" charset="0"/>
            </a:endParaRPr>
          </a:p>
        </p:txBody>
      </p:sp>
      <p:sp>
        <p:nvSpPr>
          <p:cNvPr id="20483" name="Rectangle 3"/>
          <p:cNvSpPr>
            <a:spLocks noGrp="1" noChangeArrowheads="1"/>
          </p:cNvSpPr>
          <p:nvPr>
            <p:ph type="body" idx="1"/>
          </p:nvPr>
        </p:nvSpPr>
        <p:spPr>
          <a:xfrm>
            <a:off x="762000" y="1441450"/>
            <a:ext cx="7772400" cy="4978400"/>
          </a:xfrm>
        </p:spPr>
        <p:txBody>
          <a:bodyPr/>
          <a:lstStyle/>
          <a:p>
            <a:pPr>
              <a:lnSpc>
                <a:spcPct val="90000"/>
              </a:lnSpc>
            </a:pPr>
            <a:r>
              <a:rPr lang="ro-RO" altLang="en-US" sz="2200" dirty="0">
                <a:latin typeface="Cambria" panose="02040503050406030204" pitchFamily="18" charset="0"/>
                <a:ea typeface="Cambria" panose="02040503050406030204" pitchFamily="18" charset="0"/>
                <a:cs typeface="Times New Roman" pitchFamily="18" charset="0"/>
              </a:rPr>
              <a:t>Din această cauză trebuie redusă limita dimensiunii tabelei FAT la o mărime rezonabilă</a:t>
            </a:r>
            <a:r>
              <a:rPr lang="en-US" altLang="en-US" sz="2200" dirty="0">
                <a:latin typeface="Cambria" panose="02040503050406030204" pitchFamily="18" charset="0"/>
                <a:ea typeface="Cambria" panose="02040503050406030204" pitchFamily="18" charset="0"/>
                <a:cs typeface="Times New Roman" pitchFamily="18" charset="0"/>
              </a:rPr>
              <a:t>. </a:t>
            </a:r>
            <a:r>
              <a:rPr lang="ro-RO" altLang="en-US" sz="2200" dirty="0">
                <a:latin typeface="Cambria" panose="02040503050406030204" pitchFamily="18" charset="0"/>
                <a:ea typeface="Cambria" panose="02040503050406030204" pitchFamily="18" charset="0"/>
                <a:cs typeface="Times New Roman" pitchFamily="18" charset="0"/>
              </a:rPr>
              <a:t>În cele mai multe cazuri este o problemă de alegere a unei balanţe între dimensiunea clusterului şi dimensiunea FAT (cel mai bun exemplu fiind acela pentru </a:t>
            </a:r>
            <a:r>
              <a:rPr lang="en-US" altLang="en-US" sz="2200" dirty="0">
                <a:latin typeface="Cambria" panose="02040503050406030204" pitchFamily="18" charset="0"/>
                <a:ea typeface="Cambria" panose="02040503050406030204" pitchFamily="18" charset="0"/>
                <a:cs typeface="Times New Roman" pitchFamily="18" charset="0"/>
              </a:rPr>
              <a:t>FAT32</a:t>
            </a:r>
            <a:r>
              <a:rPr lang="ro-RO" altLang="en-US" sz="2200" dirty="0">
                <a:latin typeface="Cambria" panose="02040503050406030204" pitchFamily="18" charset="0"/>
                <a:ea typeface="Cambria" panose="02040503050406030204" pitchFamily="18" charset="0"/>
                <a:cs typeface="Times New Roman" pitchFamily="18" charset="0"/>
              </a:rPr>
              <a:t>)</a:t>
            </a:r>
            <a:r>
              <a:rPr lang="en-US" altLang="en-US" sz="2200" dirty="0">
                <a:latin typeface="Cambria" panose="02040503050406030204" pitchFamily="18" charset="0"/>
                <a:ea typeface="Cambria" panose="02040503050406030204" pitchFamily="18" charset="0"/>
                <a:cs typeface="Times New Roman" pitchFamily="18" charset="0"/>
              </a:rPr>
              <a:t>. </a:t>
            </a:r>
            <a:endParaRPr lang="ro-RO" altLang="en-US" sz="2200" dirty="0">
              <a:latin typeface="Cambria" panose="02040503050406030204" pitchFamily="18" charset="0"/>
              <a:ea typeface="Cambria" panose="02040503050406030204" pitchFamily="18" charset="0"/>
              <a:cs typeface="Times New Roman" pitchFamily="18" charset="0"/>
            </a:endParaRPr>
          </a:p>
          <a:p>
            <a:pPr>
              <a:lnSpc>
                <a:spcPct val="90000"/>
              </a:lnSpc>
            </a:pPr>
            <a:r>
              <a:rPr lang="ro-RO" altLang="en-US" sz="2200" dirty="0">
                <a:latin typeface="Cambria" panose="02040503050406030204" pitchFamily="18" charset="0"/>
                <a:ea typeface="Cambria" panose="02040503050406030204" pitchFamily="18" charset="0"/>
                <a:cs typeface="Times New Roman" pitchFamily="18" charset="0"/>
              </a:rPr>
              <a:t>Din moment ce </a:t>
            </a:r>
            <a:r>
              <a:rPr lang="en-US" altLang="en-US" sz="2200" dirty="0">
                <a:latin typeface="Cambria" panose="02040503050406030204" pitchFamily="18" charset="0"/>
                <a:ea typeface="Cambria" panose="02040503050406030204" pitchFamily="18" charset="0"/>
                <a:cs typeface="Times New Roman" pitchFamily="18" charset="0"/>
              </a:rPr>
              <a:t>FAT32 </a:t>
            </a:r>
            <a:r>
              <a:rPr lang="ro-RO" altLang="en-US" sz="2200" dirty="0">
                <a:latin typeface="Cambria" panose="02040503050406030204" pitchFamily="18" charset="0"/>
                <a:ea typeface="Cambria" panose="02040503050406030204" pitchFamily="18" charset="0"/>
                <a:cs typeface="Times New Roman" pitchFamily="18" charset="0"/>
              </a:rPr>
              <a:t>poate avea (maxim) aproximativ </a:t>
            </a:r>
            <a:r>
              <a:rPr lang="en-US" altLang="en-US" sz="2200" dirty="0">
                <a:latin typeface="Cambria" panose="02040503050406030204" pitchFamily="18" charset="0"/>
                <a:ea typeface="Cambria" panose="02040503050406030204" pitchFamily="18" charset="0"/>
                <a:cs typeface="Times New Roman" pitchFamily="18" charset="0"/>
              </a:rPr>
              <a:t>268 </a:t>
            </a:r>
            <a:r>
              <a:rPr lang="ro-RO" altLang="en-US" sz="2200" dirty="0">
                <a:latin typeface="Cambria" panose="02040503050406030204" pitchFamily="18" charset="0"/>
                <a:ea typeface="Cambria" panose="02040503050406030204" pitchFamily="18" charset="0"/>
                <a:cs typeface="Times New Roman" pitchFamily="18" charset="0"/>
              </a:rPr>
              <a:t>milioa</a:t>
            </a:r>
            <a:r>
              <a:rPr lang="en-US" altLang="en-US" sz="2200" dirty="0">
                <a:latin typeface="Cambria" panose="02040503050406030204" pitchFamily="18" charset="0"/>
                <a:ea typeface="Cambria" panose="02040503050406030204" pitchFamily="18" charset="0"/>
                <a:cs typeface="Times New Roman" pitchFamily="18" charset="0"/>
              </a:rPr>
              <a:t>n</a:t>
            </a:r>
            <a:r>
              <a:rPr lang="ro-RO" altLang="en-US" sz="2200" dirty="0">
                <a:latin typeface="Cambria" panose="02040503050406030204" pitchFamily="18" charset="0"/>
                <a:ea typeface="Cambria" panose="02040503050406030204" pitchFamily="18" charset="0"/>
                <a:cs typeface="Times New Roman" pitchFamily="18" charset="0"/>
              </a:rPr>
              <a:t>e de</a:t>
            </a:r>
            <a:r>
              <a:rPr lang="en-US" altLang="en-US" sz="2200" dirty="0">
                <a:latin typeface="Cambria" panose="02040503050406030204" pitchFamily="18" charset="0"/>
                <a:ea typeface="Cambria" panose="02040503050406030204" pitchFamily="18" charset="0"/>
                <a:cs typeface="Times New Roman" pitchFamily="18" charset="0"/>
              </a:rPr>
              <a:t> cluster</a:t>
            </a:r>
            <a:r>
              <a:rPr lang="ro-RO" altLang="en-US" sz="2200" dirty="0">
                <a:latin typeface="Cambria" panose="02040503050406030204" pitchFamily="18" charset="0"/>
                <a:ea typeface="Cambria" panose="02040503050406030204" pitchFamily="18" charset="0"/>
                <a:cs typeface="Times New Roman" pitchFamily="18" charset="0"/>
              </a:rPr>
              <a:t>e</a:t>
            </a:r>
            <a:r>
              <a:rPr lang="en-US" altLang="en-US" sz="2200" dirty="0">
                <a:latin typeface="Cambria" panose="02040503050406030204" pitchFamily="18" charset="0"/>
                <a:ea typeface="Cambria" panose="02040503050406030204" pitchFamily="18" charset="0"/>
                <a:cs typeface="Times New Roman" pitchFamily="18" charset="0"/>
              </a:rPr>
              <a:t>, </a:t>
            </a:r>
            <a:r>
              <a:rPr lang="ro-RO" altLang="en-US" sz="2200" dirty="0">
                <a:latin typeface="Cambria" panose="02040503050406030204" pitchFamily="18" charset="0"/>
                <a:ea typeface="Cambria" panose="02040503050406030204" pitchFamily="18" charset="0"/>
                <a:cs typeface="Times New Roman" pitchFamily="18" charset="0"/>
              </a:rPr>
              <a:t>dimensiunea de </a:t>
            </a:r>
            <a:r>
              <a:rPr lang="en-US" altLang="en-US" sz="2200" dirty="0">
                <a:latin typeface="Cambria" panose="02040503050406030204" pitchFamily="18" charset="0"/>
                <a:ea typeface="Cambria" panose="02040503050406030204" pitchFamily="18" charset="0"/>
                <a:cs typeface="Times New Roman" pitchFamily="18" charset="0"/>
              </a:rPr>
              <a:t>4 KB </a:t>
            </a:r>
            <a:r>
              <a:rPr lang="ro-RO" altLang="en-US" sz="2200" dirty="0">
                <a:latin typeface="Cambria" panose="02040503050406030204" pitchFamily="18" charset="0"/>
                <a:ea typeface="Cambria" panose="02040503050406030204" pitchFamily="18" charset="0"/>
                <a:cs typeface="Times New Roman" pitchFamily="18" charset="0"/>
              </a:rPr>
              <a:t>pentru un </a:t>
            </a:r>
            <a:r>
              <a:rPr lang="en-US" altLang="en-US" sz="2200" dirty="0">
                <a:latin typeface="Cambria" panose="02040503050406030204" pitchFamily="18" charset="0"/>
                <a:ea typeface="Cambria" panose="02040503050406030204" pitchFamily="18" charset="0"/>
                <a:cs typeface="Times New Roman" pitchFamily="18" charset="0"/>
              </a:rPr>
              <a:t>cluster </a:t>
            </a:r>
            <a:r>
              <a:rPr lang="ro-RO" altLang="en-US" sz="2200" dirty="0">
                <a:latin typeface="Cambria" panose="02040503050406030204" pitchFamily="18" charset="0"/>
                <a:ea typeface="Cambria" panose="02040503050406030204" pitchFamily="18" charset="0"/>
                <a:cs typeface="Times New Roman" pitchFamily="18" charset="0"/>
              </a:rPr>
              <a:t>este capabilă din punct de vedere tehnic să ofere suport un disc de</a:t>
            </a:r>
            <a:r>
              <a:rPr lang="en-US" altLang="en-US" sz="2200" dirty="0">
                <a:latin typeface="Cambria" panose="02040503050406030204" pitchFamily="18" charset="0"/>
                <a:ea typeface="Cambria" panose="02040503050406030204" pitchFamily="18" charset="0"/>
                <a:cs typeface="Times New Roman" pitchFamily="18" charset="0"/>
              </a:rPr>
              <a:t> 1 TB. </a:t>
            </a:r>
            <a:r>
              <a:rPr lang="ro-RO" altLang="en-US" sz="2200" dirty="0">
                <a:latin typeface="Cambria" panose="02040503050406030204" pitchFamily="18" charset="0"/>
                <a:ea typeface="Cambria" panose="02040503050406030204" pitchFamily="18" charset="0"/>
                <a:cs typeface="Times New Roman" pitchFamily="18" charset="0"/>
              </a:rPr>
              <a:t>Singura problemă este că, în acest caz, dimensiunea tabelei </a:t>
            </a:r>
            <a:r>
              <a:rPr lang="en-US" altLang="en-US" sz="2200" dirty="0">
                <a:latin typeface="Cambria" panose="02040503050406030204" pitchFamily="18" charset="0"/>
                <a:ea typeface="Cambria" panose="02040503050406030204" pitchFamily="18" charset="0"/>
                <a:cs typeface="Times New Roman" pitchFamily="18" charset="0"/>
              </a:rPr>
              <a:t>FAT </a:t>
            </a:r>
            <a:r>
              <a:rPr lang="ro-RO" altLang="en-US" sz="2200" dirty="0">
                <a:latin typeface="Cambria" panose="02040503050406030204" pitchFamily="18" charset="0"/>
                <a:ea typeface="Cambria" panose="02040503050406030204" pitchFamily="18" charset="0"/>
                <a:cs typeface="Times New Roman" pitchFamily="18" charset="0"/>
              </a:rPr>
              <a:t>va avea peste</a:t>
            </a:r>
            <a:r>
              <a:rPr lang="en-US" altLang="en-US" sz="2200" dirty="0">
                <a:latin typeface="Cambria" panose="02040503050406030204" pitchFamily="18" charset="0"/>
                <a:ea typeface="Cambria" panose="02040503050406030204" pitchFamily="18" charset="0"/>
                <a:cs typeface="Times New Roman" pitchFamily="18" charset="0"/>
              </a:rPr>
              <a:t> 1 GB! (268 </a:t>
            </a:r>
            <a:r>
              <a:rPr lang="ro-RO" altLang="en-US" sz="2200" dirty="0">
                <a:latin typeface="Cambria" panose="02040503050406030204" pitchFamily="18" charset="0"/>
                <a:ea typeface="Cambria" panose="02040503050406030204" pitchFamily="18" charset="0"/>
                <a:cs typeface="Times New Roman" pitchFamily="18" charset="0"/>
              </a:rPr>
              <a:t>milioa</a:t>
            </a:r>
            <a:r>
              <a:rPr lang="en-US" altLang="en-US" sz="2200" dirty="0">
                <a:latin typeface="Cambria" panose="02040503050406030204" pitchFamily="18" charset="0"/>
                <a:ea typeface="Cambria" panose="02040503050406030204" pitchFamily="18" charset="0"/>
                <a:cs typeface="Times New Roman" pitchFamily="18" charset="0"/>
              </a:rPr>
              <a:t>n</a:t>
            </a:r>
            <a:r>
              <a:rPr lang="ro-RO" altLang="en-US" sz="2200" dirty="0">
                <a:latin typeface="Cambria" panose="02040503050406030204" pitchFamily="18" charset="0"/>
                <a:ea typeface="Cambria" panose="02040503050406030204" pitchFamily="18" charset="0"/>
                <a:cs typeface="Times New Roman" pitchFamily="18" charset="0"/>
              </a:rPr>
              <a:t>e</a:t>
            </a:r>
            <a:r>
              <a:rPr lang="en-US" altLang="en-US" sz="2200" dirty="0">
                <a:latin typeface="Cambria" panose="02040503050406030204" pitchFamily="18" charset="0"/>
                <a:ea typeface="Cambria" panose="02040503050406030204" pitchFamily="18" charset="0"/>
                <a:cs typeface="Times New Roman" pitchFamily="18" charset="0"/>
              </a:rPr>
              <a:t> </a:t>
            </a:r>
            <a:r>
              <a:rPr lang="ro-RO" altLang="en-US" sz="2200" dirty="0">
                <a:latin typeface="Cambria" panose="02040503050406030204" pitchFamily="18" charset="0"/>
                <a:ea typeface="Cambria" panose="02040503050406030204" pitchFamily="18" charset="0"/>
                <a:cs typeface="Times New Roman" pitchFamily="18" charset="0"/>
              </a:rPr>
              <a:t>înmulţit cu </a:t>
            </a:r>
            <a:r>
              <a:rPr lang="en-US" altLang="en-US" sz="2200" dirty="0">
                <a:latin typeface="Cambria" panose="02040503050406030204" pitchFamily="18" charset="0"/>
                <a:ea typeface="Cambria" panose="02040503050406030204" pitchFamily="18" charset="0"/>
                <a:cs typeface="Times New Roman" pitchFamily="18" charset="0"/>
              </a:rPr>
              <a:t>4 bytes </a:t>
            </a:r>
            <a:r>
              <a:rPr lang="ro-RO" altLang="en-US" sz="2200" dirty="0">
                <a:latin typeface="Cambria" panose="02040503050406030204" pitchFamily="18" charset="0"/>
                <a:ea typeface="Cambria" panose="02040503050406030204" pitchFamily="18" charset="0"/>
                <a:cs typeface="Times New Roman" pitchFamily="18" charset="0"/>
              </a:rPr>
              <a:t>pentru fiecare intrare în tabelă</a:t>
            </a:r>
            <a:r>
              <a:rPr lang="en-US" altLang="en-US" sz="2200" dirty="0">
                <a:latin typeface="Cambria" panose="02040503050406030204" pitchFamily="18" charset="0"/>
                <a:ea typeface="Cambria" panose="02040503050406030204" pitchFamily="18" charset="0"/>
                <a:cs typeface="Times New Roman" pitchFamily="18" charset="0"/>
              </a:rPr>
              <a:t>).</a:t>
            </a:r>
            <a:endParaRPr lang="ro-RO" altLang="en-US" sz="2200" dirty="0">
              <a:latin typeface="Cambria" panose="02040503050406030204" pitchFamily="18" charset="0"/>
              <a:ea typeface="Cambria" panose="02040503050406030204" pitchFamily="18" charset="0"/>
              <a:cs typeface="Times New Roman" pitchFamily="18" charset="0"/>
            </a:endParaRPr>
          </a:p>
          <a:p>
            <a:pPr>
              <a:lnSpc>
                <a:spcPct val="90000"/>
              </a:lnSpc>
            </a:pPr>
            <a:r>
              <a:rPr lang="ro-RO" altLang="en-US" sz="2200" dirty="0">
                <a:latin typeface="Cambria" panose="02040503050406030204" pitchFamily="18" charset="0"/>
                <a:ea typeface="Cambria" panose="02040503050406030204" pitchFamily="18" charset="0"/>
                <a:cs typeface="Times New Roman" pitchFamily="18" charset="0"/>
              </a:rPr>
              <a:t>Astfel,</a:t>
            </a:r>
            <a:r>
              <a:rPr lang="en-US" altLang="en-US" sz="2200" dirty="0">
                <a:latin typeface="Cambria" panose="02040503050406030204" pitchFamily="18" charset="0"/>
                <a:ea typeface="Cambria" panose="02040503050406030204" pitchFamily="18" charset="0"/>
                <a:cs typeface="Times New Roman" pitchFamily="18" charset="0"/>
              </a:rPr>
              <a:t> FAT32 </a:t>
            </a:r>
            <a:r>
              <a:rPr lang="ro-RO" altLang="en-US" sz="2200" dirty="0">
                <a:latin typeface="Cambria" panose="02040503050406030204" pitchFamily="18" charset="0"/>
                <a:ea typeface="Cambria" panose="02040503050406030204" pitchFamily="18" charset="0"/>
                <a:cs typeface="Times New Roman" pitchFamily="18" charset="0"/>
              </a:rPr>
              <a:t>foloseşte clustere de </a:t>
            </a:r>
            <a:r>
              <a:rPr lang="en-US" altLang="en-US" sz="2200" dirty="0">
                <a:latin typeface="Cambria" panose="02040503050406030204" pitchFamily="18" charset="0"/>
                <a:ea typeface="Cambria" panose="02040503050406030204" pitchFamily="18" charset="0"/>
                <a:cs typeface="Times New Roman" pitchFamily="18" charset="0"/>
              </a:rPr>
              <a:t>4 KB </a:t>
            </a:r>
            <a:r>
              <a:rPr lang="ro-RO" altLang="en-US" sz="2200" dirty="0">
                <a:latin typeface="Cambria" panose="02040503050406030204" pitchFamily="18" charset="0"/>
                <a:ea typeface="Cambria" panose="02040503050406030204" pitchFamily="18" charset="0"/>
                <a:cs typeface="Times New Roman" pitchFamily="18" charset="0"/>
              </a:rPr>
              <a:t>pentru volume până la </a:t>
            </a:r>
            <a:r>
              <a:rPr lang="en-US" altLang="en-US" sz="2200" dirty="0">
                <a:latin typeface="Cambria" panose="02040503050406030204" pitchFamily="18" charset="0"/>
                <a:ea typeface="Cambria" panose="02040503050406030204" pitchFamily="18" charset="0"/>
                <a:cs typeface="Times New Roman" pitchFamily="18" charset="0"/>
              </a:rPr>
              <a:t>8 GB </a:t>
            </a:r>
            <a:r>
              <a:rPr lang="ro-RO" altLang="en-US" sz="2200" dirty="0">
                <a:latin typeface="Cambria" panose="02040503050406030204" pitchFamily="18" charset="0"/>
                <a:ea typeface="Cambria" panose="02040503050406030204" pitchFamily="18" charset="0"/>
                <a:cs typeface="Times New Roman" pitchFamily="18" charset="0"/>
              </a:rPr>
              <a:t>în dimensiune</a:t>
            </a:r>
            <a:r>
              <a:rPr lang="en-US" altLang="en-US" sz="2200" dirty="0">
                <a:latin typeface="Cambria" panose="02040503050406030204" pitchFamily="18" charset="0"/>
                <a:ea typeface="Cambria" panose="02040503050406030204" pitchFamily="18" charset="0"/>
                <a:cs typeface="Times New Roman" pitchFamily="18" charset="0"/>
              </a:rPr>
              <a:t>, a</a:t>
            </a:r>
            <a:r>
              <a:rPr lang="ro-RO" altLang="en-US" sz="2200" dirty="0">
                <a:latin typeface="Cambria" panose="02040503050406030204" pitchFamily="18" charset="0"/>
                <a:ea typeface="Cambria" panose="02040503050406030204" pitchFamily="18" charset="0"/>
                <a:cs typeface="Times New Roman" pitchFamily="18" charset="0"/>
              </a:rPr>
              <a:t>poi foloseşte</a:t>
            </a:r>
            <a:r>
              <a:rPr lang="en-US" altLang="en-US" sz="2200" dirty="0">
                <a:latin typeface="Cambria" panose="02040503050406030204" pitchFamily="18" charset="0"/>
                <a:ea typeface="Cambria" panose="02040503050406030204" pitchFamily="18" charset="0"/>
                <a:cs typeface="Times New Roman" pitchFamily="18" charset="0"/>
              </a:rPr>
              <a:t> cluster</a:t>
            </a:r>
            <a:r>
              <a:rPr lang="ro-RO" altLang="en-US" sz="2200" dirty="0">
                <a:latin typeface="Cambria" panose="02040503050406030204" pitchFamily="18" charset="0"/>
                <a:ea typeface="Cambria" panose="02040503050406030204" pitchFamily="18" charset="0"/>
                <a:cs typeface="Times New Roman" pitchFamily="18" charset="0"/>
              </a:rPr>
              <a:t>e de dimensiuni mai mari, ca în tabelul</a:t>
            </a:r>
            <a:r>
              <a:rPr lang="en-US" altLang="en-US" sz="2200" dirty="0">
                <a:latin typeface="Cambria" panose="02040503050406030204" pitchFamily="18" charset="0"/>
                <a:ea typeface="Cambria" panose="02040503050406030204" pitchFamily="18" charset="0"/>
                <a:cs typeface="Times New Roman" pitchFamily="18" charset="0"/>
              </a:rPr>
              <a:t> </a:t>
            </a:r>
            <a:r>
              <a:rPr lang="ro-RO" altLang="en-US" sz="2200" dirty="0">
                <a:latin typeface="Cambria" panose="02040503050406030204" pitchFamily="18" charset="0"/>
                <a:ea typeface="Cambria" panose="02040503050406030204" pitchFamily="18" charset="0"/>
                <a:cs typeface="Times New Roman" pitchFamily="18" charset="0"/>
              </a:rPr>
              <a:t>următor</a:t>
            </a:r>
            <a:r>
              <a:rPr lang="en-US" altLang="en-US" sz="2200" dirty="0">
                <a:latin typeface="Cambria" panose="02040503050406030204" pitchFamily="18" charset="0"/>
                <a:ea typeface="Cambria" panose="02040503050406030204" pitchFamily="18" charset="0"/>
                <a:cs typeface="Times New Roman" pitchFamily="18"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45"/>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Dimensiunea clusterelor la FAT 32</a:t>
            </a:r>
          </a:p>
        </p:txBody>
      </p:sp>
      <p:graphicFrame>
        <p:nvGraphicFramePr>
          <p:cNvPr id="148627" name="Group 147"/>
          <p:cNvGraphicFramePr>
            <a:graphicFrameLocks noGrp="1"/>
          </p:cNvGraphicFramePr>
          <p:nvPr>
            <p:ph idx="1"/>
            <p:extLst>
              <p:ext uri="{D42A27DB-BD31-4B8C-83A1-F6EECF244321}">
                <p14:modId xmlns:p14="http://schemas.microsoft.com/office/powerpoint/2010/main" val="99361243"/>
              </p:ext>
            </p:extLst>
          </p:nvPr>
        </p:nvGraphicFramePr>
        <p:xfrm>
          <a:off x="685800" y="1371600"/>
          <a:ext cx="7772400" cy="4724401"/>
        </p:xfrm>
        <a:graphic>
          <a:graphicData uri="http://schemas.openxmlformats.org/drawingml/2006/table">
            <a:tbl>
              <a:tblPr/>
              <a:tblGrid>
                <a:gridCol w="1866900">
                  <a:extLst>
                    <a:ext uri="{9D8B030D-6E8A-4147-A177-3AD203B41FA5}">
                      <a16:colId xmlns:a16="http://schemas.microsoft.com/office/drawing/2014/main" val="20000"/>
                    </a:ext>
                  </a:extLst>
                </a:gridCol>
                <a:gridCol w="2759075">
                  <a:extLst>
                    <a:ext uri="{9D8B030D-6E8A-4147-A177-3AD203B41FA5}">
                      <a16:colId xmlns:a16="http://schemas.microsoft.com/office/drawing/2014/main" val="20001"/>
                    </a:ext>
                  </a:extLst>
                </a:gridCol>
                <a:gridCol w="3146425">
                  <a:extLst>
                    <a:ext uri="{9D8B030D-6E8A-4147-A177-3AD203B41FA5}">
                      <a16:colId xmlns:a16="http://schemas.microsoft.com/office/drawing/2014/main" val="20002"/>
                    </a:ext>
                  </a:extLst>
                </a:gridCol>
              </a:tblGrid>
              <a:tr h="1695449">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a:ln>
                            <a:noFill/>
                          </a:ln>
                          <a:solidFill>
                            <a:schemeClr val="tx1"/>
                          </a:solidFill>
                          <a:effectLst/>
                          <a:latin typeface="Times New Roman" pitchFamily="18" charset="0"/>
                          <a:cs typeface="Times New Roman" pitchFamily="18" charset="0"/>
                        </a:rPr>
                        <a:t>Dimensiunea clusterului</a:t>
                      </a: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a:ln>
                            <a:noFill/>
                          </a:ln>
                          <a:solidFill>
                            <a:schemeClr val="tx1"/>
                          </a:solidFill>
                          <a:effectLst/>
                          <a:latin typeface="Times New Roman" pitchFamily="18" charset="0"/>
                          <a:cs typeface="Times New Roman" pitchFamily="18" charset="0"/>
                        </a:rPr>
                        <a:t>Dimensiunea “minimă” a partiţiei</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a:ln>
                            <a:noFill/>
                          </a:ln>
                          <a:solidFill>
                            <a:schemeClr val="tx1"/>
                          </a:solidFill>
                          <a:effectLst/>
                          <a:latin typeface="Times New Roman" pitchFamily="18" charset="0"/>
                          <a:cs typeface="Times New Roman" pitchFamily="18" charset="0"/>
                        </a:rPr>
                        <a:t>Dimensiunea “maximă” a partiţiei</a:t>
                      </a:r>
                      <a:endParaRPr kumimoji="0" lang="en-US" sz="20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extLst>
                  <a:ext uri="{0D108BD9-81ED-4DB2-BD59-A6C34878D82A}">
                    <a16:rowId xmlns:a16="http://schemas.microsoft.com/office/drawing/2014/main" val="10000"/>
                  </a:ext>
                </a:extLst>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4 KB</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0.5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8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8 KB</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8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16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16 KB</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16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32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32 KB</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32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64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388620" y="1211580"/>
            <a:ext cx="8755380" cy="5280660"/>
          </a:xfrm>
        </p:spPr>
        <p:txBody>
          <a:bodyPr/>
          <a:lstStyle/>
          <a:p>
            <a:r>
              <a:rPr lang="ro-RO" altLang="en-US" sz="2200" dirty="0">
                <a:latin typeface="Cambria" panose="02040503050406030204" pitchFamily="18" charset="0"/>
                <a:cs typeface="Times New Roman" pitchFamily="18" charset="0"/>
              </a:rPr>
              <a:t>După cum se poate remarca, cu toate că </a:t>
            </a:r>
            <a:r>
              <a:rPr lang="en-US" altLang="en-US" sz="2200" dirty="0">
                <a:latin typeface="Cambria" panose="02040503050406030204" pitchFamily="18" charset="0"/>
                <a:cs typeface="Times New Roman" pitchFamily="18" charset="0"/>
              </a:rPr>
              <a:t>FAT32</a:t>
            </a:r>
            <a:r>
              <a:rPr lang="ro-RO" altLang="en-US" sz="2200" dirty="0">
                <a:latin typeface="Cambria" panose="02040503050406030204" pitchFamily="18" charset="0"/>
                <a:cs typeface="Times New Roman" pitchFamily="18" charset="0"/>
              </a:rPr>
              <a:t> “promisese” că va rezolva problemele</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discurilor de dimensiuni mari, în realitate nu a fost chiar aşa</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În momentul în care se folosesc partiţii mai mari de</a:t>
            </a:r>
            <a:r>
              <a:rPr lang="en-US" altLang="en-US" sz="2200" dirty="0">
                <a:latin typeface="Cambria" panose="02040503050406030204" pitchFamily="18" charset="0"/>
                <a:cs typeface="Times New Roman" pitchFamily="18" charset="0"/>
              </a:rPr>
              <a:t> 32 GB</a:t>
            </a:r>
            <a:r>
              <a:rPr lang="ro-RO" altLang="en-US" sz="2200" dirty="0">
                <a:latin typeface="Cambria" panose="02040503050406030204" pitchFamily="18" charset="0"/>
                <a:cs typeface="Times New Roman" pitchFamily="18" charset="0"/>
              </a:rPr>
              <a:t>, suntem înapoi în cazul folosirii clusterilor de </a:t>
            </a:r>
            <a:r>
              <a:rPr lang="en-US" altLang="en-US" sz="2200" dirty="0">
                <a:latin typeface="Cambria" panose="02040503050406030204" pitchFamily="18" charset="0"/>
                <a:cs typeface="Times New Roman" pitchFamily="18" charset="0"/>
              </a:rPr>
              <a:t>32 KB</a:t>
            </a:r>
            <a:r>
              <a:rPr lang="ro-RO" altLang="en-US" sz="2200" dirty="0">
                <a:latin typeface="Cambria" panose="02040503050406030204" pitchFamily="18" charset="0"/>
                <a:cs typeface="Times New Roman" pitchFamily="18" charset="0"/>
              </a:rPr>
              <a:t>, atât de huliţi în cazul FAT16</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Desigur, </a:t>
            </a:r>
            <a:r>
              <a:rPr lang="en-US" altLang="en-US" sz="2200" dirty="0">
                <a:latin typeface="Cambria" panose="02040503050406030204" pitchFamily="18" charset="0"/>
                <a:cs typeface="Times New Roman" pitchFamily="18" charset="0"/>
              </a:rPr>
              <a:t>32 GB </a:t>
            </a:r>
            <a:r>
              <a:rPr lang="ro-RO" altLang="en-US" sz="2200" dirty="0">
                <a:latin typeface="Cambria" panose="02040503050406030204" pitchFamily="18" charset="0"/>
                <a:cs typeface="Times New Roman" pitchFamily="18" charset="0"/>
              </a:rPr>
              <a:t>înseamnă mult mai mult decât </a:t>
            </a:r>
            <a:r>
              <a:rPr lang="en-US" altLang="en-US" sz="2200" dirty="0">
                <a:latin typeface="Cambria" panose="02040503050406030204" pitchFamily="18" charset="0"/>
                <a:cs typeface="Times New Roman" pitchFamily="18" charset="0"/>
              </a:rPr>
              <a:t>1 GB,</a:t>
            </a:r>
            <a:r>
              <a:rPr lang="ro-RO" altLang="en-US" sz="2200" dirty="0">
                <a:latin typeface="Cambria" panose="02040503050406030204" pitchFamily="18" charset="0"/>
                <a:cs typeface="Times New Roman" pitchFamily="18" charset="0"/>
              </a:rPr>
              <a:t> dar </a:t>
            </a:r>
            <a:r>
              <a:rPr lang="en-US" altLang="en-US" sz="2200" dirty="0">
                <a:latin typeface="Cambria" panose="02040503050406030204" pitchFamily="18" charset="0"/>
                <a:cs typeface="Times New Roman" pitchFamily="18" charset="0"/>
              </a:rPr>
              <a:t>FAT32 </a:t>
            </a:r>
            <a:r>
              <a:rPr lang="ro-RO" altLang="en-US" sz="2200" dirty="0">
                <a:latin typeface="Cambria" panose="02040503050406030204" pitchFamily="18" charset="0"/>
                <a:cs typeface="Times New Roman" pitchFamily="18" charset="0"/>
              </a:rPr>
              <a:t>este totuşi o soluţie temporară aleasă până la implementarea unui sistem de fişier cu adevărat performant (NTFS)</a:t>
            </a:r>
            <a:r>
              <a:rPr lang="en-US" altLang="en-US" sz="2200" dirty="0">
                <a:latin typeface="Cambria" panose="02040503050406030204" pitchFamily="18" charset="0"/>
                <a:cs typeface="Times New Roman" pitchFamily="18" charset="0"/>
              </a:rPr>
              <a:t>.</a:t>
            </a:r>
          </a:p>
          <a:p>
            <a:r>
              <a:rPr lang="ro-RO" altLang="en-US" sz="2200" dirty="0">
                <a:latin typeface="Cambria" panose="02040503050406030204" pitchFamily="18" charset="0"/>
                <a:cs typeface="Times New Roman" pitchFamily="18" charset="0"/>
              </a:rPr>
              <a:t>În tabelul următor se pot vedea dimensiunile tabelei </a:t>
            </a:r>
            <a:r>
              <a:rPr lang="en-US" altLang="en-US" sz="2200" dirty="0">
                <a:latin typeface="Cambria" panose="02040503050406030204" pitchFamily="18" charset="0"/>
                <a:cs typeface="Times New Roman" pitchFamily="18" charset="0"/>
              </a:rPr>
              <a:t>FAT (</a:t>
            </a:r>
            <a:r>
              <a:rPr lang="ro-RO" altLang="en-US" sz="2200" dirty="0">
                <a:latin typeface="Cambria" panose="02040503050406030204" pitchFamily="18" charset="0"/>
                <a:cs typeface="Times New Roman" pitchFamily="18" charset="0"/>
              </a:rPr>
              <a:t>î</a:t>
            </a:r>
            <a:r>
              <a:rPr lang="en-US" altLang="en-US" sz="2200" dirty="0">
                <a:latin typeface="Cambria" panose="02040503050406030204" pitchFamily="18" charset="0"/>
                <a:cs typeface="Times New Roman" pitchFamily="18" charset="0"/>
              </a:rPr>
              <a:t>n MB) </a:t>
            </a:r>
            <a:r>
              <a:rPr lang="ro-RO" altLang="en-US" sz="2200" dirty="0">
                <a:latin typeface="Cambria" panose="02040503050406030204" pitchFamily="18" charset="0"/>
                <a:cs typeface="Times New Roman" pitchFamily="18" charset="0"/>
              </a:rPr>
              <a:t>în funcţie de dimensiunea partiţiei, pentru diferite mărimi ale clusterilor</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Putem vedea că </a:t>
            </a:r>
            <a:r>
              <a:rPr lang="en-US" altLang="en-US" sz="2200" dirty="0">
                <a:latin typeface="Cambria" panose="02040503050406030204" pitchFamily="18" charset="0"/>
                <a:cs typeface="Times New Roman" pitchFamily="18" charset="0"/>
              </a:rPr>
              <a:t>FAT32 </a:t>
            </a:r>
            <a:r>
              <a:rPr lang="ro-RO" altLang="en-US" sz="2200" dirty="0">
                <a:latin typeface="Cambria" panose="02040503050406030204" pitchFamily="18" charset="0"/>
                <a:cs typeface="Times New Roman" pitchFamily="18" charset="0"/>
              </a:rPr>
              <a:t>nu utilizează clustere de</a:t>
            </a:r>
            <a:r>
              <a:rPr lang="en-US" altLang="en-US" sz="2200" dirty="0">
                <a:latin typeface="Cambria" panose="02040503050406030204" pitchFamily="18" charset="0"/>
                <a:cs typeface="Times New Roman" pitchFamily="18" charset="0"/>
              </a:rPr>
              <a:t> 4 KB </a:t>
            </a:r>
            <a:r>
              <a:rPr lang="ro-RO" altLang="en-US" sz="2200" dirty="0">
                <a:latin typeface="Cambria" panose="02040503050406030204" pitchFamily="18" charset="0"/>
                <a:cs typeface="Times New Roman" pitchFamily="18" charset="0"/>
              </a:rPr>
              <a:t>decât până la partiţii de 8 GB</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 altfel s-ar consuma cantităţi considerabile de memorie pentru a stoca tabela FAT</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Intrările marcate cu bold din tabelă ne arată ce va alege</a:t>
            </a:r>
            <a:r>
              <a:rPr lang="en-US" altLang="en-US" sz="2200" dirty="0">
                <a:latin typeface="Cambria" panose="02040503050406030204" pitchFamily="18" charset="0"/>
                <a:cs typeface="Times New Roman" pitchFamily="18" charset="0"/>
              </a:rPr>
              <a:t> FAT32 </a:t>
            </a:r>
            <a:r>
              <a:rPr lang="ro-RO" altLang="en-US" sz="2200" dirty="0">
                <a:latin typeface="Cambria" panose="02040503050406030204" pitchFamily="18" charset="0"/>
                <a:cs typeface="Times New Roman" pitchFamily="18" charset="0"/>
              </a:rPr>
              <a:t>pentru o partiţie de acea dimensiune (</a:t>
            </a:r>
            <a:r>
              <a:rPr lang="en-US" altLang="en-US" sz="2200" dirty="0">
                <a:latin typeface="Cambria" panose="02040503050406030204" pitchFamily="18" charset="0"/>
                <a:cs typeface="Times New Roman" pitchFamily="18" charset="0"/>
              </a:rPr>
              <a:t>Microsoft </a:t>
            </a:r>
            <a:r>
              <a:rPr lang="ro-RO" altLang="en-US" sz="2200" dirty="0">
                <a:latin typeface="Cambria" panose="02040503050406030204" pitchFamily="18" charset="0"/>
                <a:cs typeface="Times New Roman" pitchFamily="18" charset="0"/>
              </a:rPr>
              <a:t>menţi</a:t>
            </a:r>
            <a:r>
              <a:rPr lang="en-US" altLang="en-US" sz="2200" dirty="0">
                <a:latin typeface="Cambria" panose="02040503050406030204" pitchFamily="18" charset="0"/>
                <a:cs typeface="Times New Roman" pitchFamily="18" charset="0"/>
              </a:rPr>
              <a:t>n</a:t>
            </a:r>
            <a:r>
              <a:rPr lang="ro-RO" altLang="en-US" sz="2200" dirty="0">
                <a:latin typeface="Cambria" panose="02040503050406030204" pitchFamily="18" charset="0"/>
                <a:cs typeface="Times New Roman" pitchFamily="18" charset="0"/>
              </a:rPr>
              <a:t>e dimensiunea tabelei </a:t>
            </a:r>
            <a:r>
              <a:rPr lang="en-US" altLang="en-US" sz="2200" dirty="0">
                <a:latin typeface="Cambria" panose="02040503050406030204" pitchFamily="18" charset="0"/>
                <a:cs typeface="Times New Roman" pitchFamily="18" charset="0"/>
              </a:rPr>
              <a:t>FAT </a:t>
            </a:r>
            <a:r>
              <a:rPr lang="ro-RO" altLang="en-US" sz="2200" dirty="0">
                <a:latin typeface="Cambria" panose="02040503050406030204" pitchFamily="18" charset="0"/>
                <a:cs typeface="Times New Roman" pitchFamily="18" charset="0"/>
              </a:rPr>
              <a:t>la</a:t>
            </a:r>
            <a:r>
              <a:rPr lang="en-US" altLang="en-US" sz="2200" dirty="0">
                <a:latin typeface="Cambria" panose="02040503050406030204" pitchFamily="18" charset="0"/>
                <a:cs typeface="Times New Roman" pitchFamily="18" charset="0"/>
              </a:rPr>
              <a:t> 8 MB</a:t>
            </a:r>
            <a:r>
              <a:rPr lang="ro-RO" altLang="en-US" sz="2200" dirty="0">
                <a:latin typeface="Cambria" panose="02040503050406030204" pitchFamily="18" charset="0"/>
                <a:cs typeface="Times New Roman" pitchFamily="18" charset="0"/>
              </a:rPr>
              <a:t>).</a:t>
            </a:r>
            <a:endParaRPr lang="en-US" altLang="en-US" sz="2200" dirty="0">
              <a:latin typeface="Cambria" panose="02040503050406030204" pitchFamily="18" charset="0"/>
              <a:cs typeface="Times New Roman" pitchFamily="18" charset="0"/>
            </a:endParaRPr>
          </a:p>
        </p:txBody>
      </p:sp>
      <p:sp>
        <p:nvSpPr>
          <p:cNvPr id="23555" name="Rectangle 3"/>
          <p:cNvSpPr>
            <a:spLocks noGrp="1" noChangeArrowheads="1"/>
          </p:cNvSpPr>
          <p:nvPr>
            <p:ph type="title"/>
          </p:nvPr>
        </p:nvSpPr>
        <p:spPr/>
        <p:txBody>
          <a:bodyPr/>
          <a:lstStyle/>
          <a:p>
            <a:r>
              <a:rPr lang="ro-RO" altLang="en-US">
                <a:latin typeface="Cambria" panose="02040503050406030204" pitchFamily="18" charset="0"/>
                <a:cs typeface="Times New Roman" pitchFamily="18" charset="0"/>
              </a:rPr>
              <a:t>Caracteristici FAT32</a:t>
            </a:r>
            <a:endParaRPr lang="en-US" altLang="en-US" dirty="0">
              <a:latin typeface="Cambria" panose="02040503050406030204"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ro-RO" altLang="en-US" sz="2800">
                <a:latin typeface="Cambria" panose="02040503050406030204" pitchFamily="18" charset="0"/>
                <a:cs typeface="Times New Roman" pitchFamily="18" charset="0"/>
              </a:rPr>
              <a:t>Dimensiunile tabelei FAT32 în funcţie de mărimea partiţiei şi mărimea clusterilor</a:t>
            </a:r>
            <a:endParaRPr lang="en-US" altLang="en-US" sz="2800" dirty="0">
              <a:latin typeface="Cambria" panose="02040503050406030204" pitchFamily="18" charset="0"/>
              <a:cs typeface="Times New Roman" pitchFamily="18" charset="0"/>
            </a:endParaRPr>
          </a:p>
        </p:txBody>
      </p:sp>
      <p:graphicFrame>
        <p:nvGraphicFramePr>
          <p:cNvPr id="150762" name="Group 234"/>
          <p:cNvGraphicFramePr>
            <a:graphicFrameLocks noGrp="1"/>
          </p:cNvGraphicFramePr>
          <p:nvPr>
            <p:ph idx="1"/>
            <p:extLst>
              <p:ext uri="{D42A27DB-BD31-4B8C-83A1-F6EECF244321}">
                <p14:modId xmlns:p14="http://schemas.microsoft.com/office/powerpoint/2010/main" val="235733767"/>
              </p:ext>
            </p:extLst>
          </p:nvPr>
        </p:nvGraphicFramePr>
        <p:xfrm>
          <a:off x="685800" y="1371600"/>
          <a:ext cx="7772400" cy="4724402"/>
        </p:xfrm>
        <a:graphic>
          <a:graphicData uri="http://schemas.openxmlformats.org/drawingml/2006/table">
            <a:tbl>
              <a:tblPr/>
              <a:tblGrid>
                <a:gridCol w="1752600">
                  <a:extLst>
                    <a:ext uri="{9D8B030D-6E8A-4147-A177-3AD203B41FA5}">
                      <a16:colId xmlns:a16="http://schemas.microsoft.com/office/drawing/2014/main" val="20000"/>
                    </a:ext>
                  </a:extLst>
                </a:gridCol>
                <a:gridCol w="1492250">
                  <a:extLst>
                    <a:ext uri="{9D8B030D-6E8A-4147-A177-3AD203B41FA5}">
                      <a16:colId xmlns:a16="http://schemas.microsoft.com/office/drawing/2014/main" val="20001"/>
                    </a:ext>
                  </a:extLst>
                </a:gridCol>
                <a:gridCol w="1509713">
                  <a:extLst>
                    <a:ext uri="{9D8B030D-6E8A-4147-A177-3AD203B41FA5}">
                      <a16:colId xmlns:a16="http://schemas.microsoft.com/office/drawing/2014/main" val="20002"/>
                    </a:ext>
                  </a:extLst>
                </a:gridCol>
                <a:gridCol w="1508125">
                  <a:extLst>
                    <a:ext uri="{9D8B030D-6E8A-4147-A177-3AD203B41FA5}">
                      <a16:colId xmlns:a16="http://schemas.microsoft.com/office/drawing/2014/main" val="20003"/>
                    </a:ext>
                  </a:extLst>
                </a:gridCol>
                <a:gridCol w="1509712">
                  <a:extLst>
                    <a:ext uri="{9D8B030D-6E8A-4147-A177-3AD203B41FA5}">
                      <a16:colId xmlns:a16="http://schemas.microsoft.com/office/drawing/2014/main" val="20004"/>
                    </a:ext>
                  </a:extLst>
                </a:gridCol>
              </a:tblGrid>
              <a:tr h="105568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a:ln>
                            <a:noFill/>
                          </a:ln>
                          <a:solidFill>
                            <a:schemeClr val="tx1"/>
                          </a:solidFill>
                          <a:effectLst/>
                          <a:latin typeface="Times New Roman" pitchFamily="18" charset="0"/>
                          <a:cs typeface="Times New Roman" pitchFamily="18" charset="0"/>
                        </a:rPr>
                        <a:t>Dimensiunea partiţiei</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4 KB </a:t>
                      </a:r>
                      <a:r>
                        <a:rPr kumimoji="0" lang="ro-RO" sz="1800" b="1" i="0" u="none" strike="noStrike" cap="none" normalizeH="0" baseline="0">
                          <a:ln>
                            <a:noFill/>
                          </a:ln>
                          <a:solidFill>
                            <a:schemeClr val="tx1"/>
                          </a:solidFill>
                          <a:effectLst/>
                          <a:latin typeface="Times New Roman" pitchFamily="18" charset="0"/>
                          <a:cs typeface="Times New Roman" pitchFamily="18" charset="0"/>
                        </a:rPr>
                        <a:t>clusteri</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8 KB </a:t>
                      </a:r>
                      <a:r>
                        <a:rPr kumimoji="0" lang="ro-RO" sz="1800" b="1" i="0" u="none" strike="noStrike" cap="none" normalizeH="0" baseline="0">
                          <a:ln>
                            <a:noFill/>
                          </a:ln>
                          <a:solidFill>
                            <a:schemeClr val="tx1"/>
                          </a:solidFill>
                          <a:effectLst/>
                          <a:latin typeface="Times New Roman" pitchFamily="18" charset="0"/>
                          <a:cs typeface="Times New Roman" pitchFamily="18" charset="0"/>
                        </a:rPr>
                        <a:t>clusteri</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16 KB </a:t>
                      </a:r>
                      <a:r>
                        <a:rPr kumimoji="0" lang="ro-RO" sz="1800" b="1" i="0" u="none" strike="noStrike" cap="none" normalizeH="0" baseline="0">
                          <a:ln>
                            <a:noFill/>
                          </a:ln>
                          <a:solidFill>
                            <a:schemeClr val="tx1"/>
                          </a:solidFill>
                          <a:effectLst/>
                          <a:latin typeface="Times New Roman" pitchFamily="18" charset="0"/>
                          <a:cs typeface="Times New Roman" pitchFamily="18" charset="0"/>
                        </a:rPr>
                        <a:t>clusteri</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32 KB </a:t>
                      </a:r>
                      <a:r>
                        <a:rPr kumimoji="0" lang="ro-RO" sz="1800" b="1" i="0" u="none" strike="noStrike" cap="none" normalizeH="0" baseline="0">
                          <a:ln>
                            <a:noFill/>
                          </a:ln>
                          <a:solidFill>
                            <a:schemeClr val="tx1"/>
                          </a:solidFill>
                          <a:effectLst/>
                          <a:latin typeface="Times New Roman" pitchFamily="18" charset="0"/>
                          <a:cs typeface="Times New Roman" pitchFamily="18" charset="0"/>
                        </a:rPr>
                        <a:t>clusteri</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extLst>
                  <a:ext uri="{0D108BD9-81ED-4DB2-BD59-A6C34878D82A}">
                    <a16:rowId xmlns:a16="http://schemas.microsoft.com/office/drawing/2014/main" val="10000"/>
                  </a:ext>
                </a:extLst>
              </a:tr>
              <a:tr h="6540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8 GB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8 MB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1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65246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16 GB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16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8 MB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65246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32 GB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32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16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8 MB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6540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64 GB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64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32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16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8 MB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105568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1" u="none" strike="noStrike" cap="none" normalizeH="0" baseline="0" dirty="0">
                          <a:ln>
                            <a:noFill/>
                          </a:ln>
                          <a:solidFill>
                            <a:schemeClr val="tx1"/>
                          </a:solidFill>
                          <a:effectLst/>
                          <a:latin typeface="Times New Roman" pitchFamily="18" charset="0"/>
                          <a:cs typeface="Times New Roman" pitchFamily="18" charset="0"/>
                        </a:rPr>
                        <a:t>2 TB (2,048 GB)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dirty="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dirty="0">
                          <a:ln>
                            <a:noFill/>
                          </a:ln>
                          <a:solidFill>
                            <a:schemeClr val="tx1"/>
                          </a:solidFill>
                          <a:effectLst/>
                          <a:latin typeface="Times New Roman" pitchFamily="18" charset="0"/>
                          <a:cs typeface="Times New Roman" pitchFamily="18" charset="0"/>
                        </a:rPr>
                        <a:t>1,024 MB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dirty="0">
                          <a:ln>
                            <a:noFill/>
                          </a:ln>
                          <a:solidFill>
                            <a:schemeClr val="tx1"/>
                          </a:solidFill>
                          <a:effectLst/>
                          <a:latin typeface="Times New Roman" pitchFamily="18" charset="0"/>
                          <a:cs typeface="Times New Roman" pitchFamily="18" charset="0"/>
                        </a:rPr>
                        <a:t>512 MB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dirty="0">
                          <a:ln>
                            <a:noFill/>
                          </a:ln>
                          <a:solidFill>
                            <a:schemeClr val="tx1"/>
                          </a:solidFill>
                          <a:effectLst/>
                          <a:latin typeface="Times New Roman" pitchFamily="18" charset="0"/>
                          <a:cs typeface="Times New Roman" pitchFamily="18" charset="0"/>
                        </a:rPr>
                        <a:t>256 MB</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sz="2800" dirty="0" err="1">
                <a:latin typeface="Cambria" panose="02040503050406030204" pitchFamily="18" charset="0"/>
                <a:cs typeface="Times New Roman" pitchFamily="18" charset="0"/>
              </a:rPr>
              <a:t>exFAT</a:t>
            </a:r>
            <a:r>
              <a:rPr lang="en-US" altLang="en-US" sz="2800" dirty="0">
                <a:latin typeface="Cambria" panose="02040503050406030204" pitchFamily="18" charset="0"/>
                <a:cs typeface="Times New Roman" pitchFamily="18" charset="0"/>
              </a:rPr>
              <a:t> (Extensible File Allocation Table)</a:t>
            </a:r>
          </a:p>
        </p:txBody>
      </p:sp>
      <p:sp>
        <p:nvSpPr>
          <p:cNvPr id="5" name="Rectangle 2"/>
          <p:cNvSpPr txBox="1">
            <a:spLocks noChangeArrowheads="1"/>
          </p:cNvSpPr>
          <p:nvPr/>
        </p:nvSpPr>
        <p:spPr bwMode="auto">
          <a:xfrm>
            <a:off x="685800" y="1879600"/>
            <a:ext cx="8128000" cy="421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25000"/>
              </a:spcAft>
              <a:buClr>
                <a:schemeClr val="tx2"/>
              </a:buClr>
              <a:buChar char="•"/>
              <a:defRPr sz="2000">
                <a:solidFill>
                  <a:schemeClr val="tx1"/>
                </a:solidFill>
                <a:latin typeface="+mn-lt"/>
                <a:ea typeface="+mn-ea"/>
                <a:cs typeface="+mn-cs"/>
              </a:defRPr>
            </a:lvl1pPr>
            <a:lvl2pPr marL="742950" indent="-285750" algn="l" rtl="0" eaLnBrk="0" fontAlgn="base" hangingPunct="0">
              <a:spcBef>
                <a:spcPct val="20000"/>
              </a:spcBef>
              <a:spcAft>
                <a:spcPct val="25000"/>
              </a:spcAft>
              <a:buClr>
                <a:schemeClr val="tx2"/>
              </a:buClr>
              <a:buChar char="–"/>
              <a:defRPr>
                <a:solidFill>
                  <a:schemeClr val="tx1"/>
                </a:solidFill>
                <a:latin typeface="+mn-lt"/>
              </a:defRPr>
            </a:lvl2pPr>
            <a:lvl3pPr marL="1143000" indent="-228600" algn="l" rtl="0" eaLnBrk="0" fontAlgn="base" hangingPunct="0">
              <a:spcBef>
                <a:spcPct val="20000"/>
              </a:spcBef>
              <a:spcAft>
                <a:spcPct val="25000"/>
              </a:spcAft>
              <a:buClr>
                <a:schemeClr val="tx2"/>
              </a:buClr>
              <a:buChar char="•"/>
              <a:defRPr>
                <a:solidFill>
                  <a:schemeClr val="tx1"/>
                </a:solidFill>
                <a:latin typeface="+mn-lt"/>
              </a:defRPr>
            </a:lvl3pPr>
            <a:lvl4pPr marL="1600200" indent="-228600" algn="l" rtl="0" eaLnBrk="0" fontAlgn="base" hangingPunct="0">
              <a:spcBef>
                <a:spcPct val="20000"/>
              </a:spcBef>
              <a:spcAft>
                <a:spcPct val="25000"/>
              </a:spcAft>
              <a:buClr>
                <a:schemeClr val="tx2"/>
              </a:buClr>
              <a:buChar char="–"/>
              <a:defRPr sz="2000">
                <a:solidFill>
                  <a:schemeClr val="tx1"/>
                </a:solidFill>
                <a:latin typeface="+mj-lt"/>
              </a:defRPr>
            </a:lvl4pPr>
            <a:lvl5pPr marL="2057400" indent="-228600" algn="l" rtl="0" eaLnBrk="0" fontAlgn="base" hangingPunct="0">
              <a:spcBef>
                <a:spcPct val="20000"/>
              </a:spcBef>
              <a:spcAft>
                <a:spcPct val="25000"/>
              </a:spcAft>
              <a:buClr>
                <a:schemeClr val="tx2"/>
              </a:buClr>
              <a:buChar char="•"/>
              <a:defRPr sz="2000">
                <a:solidFill>
                  <a:schemeClr val="tx1"/>
                </a:solidFill>
                <a:latin typeface="+mj-lt"/>
              </a:defRPr>
            </a:lvl5pPr>
            <a:lvl6pPr marL="2514600" indent="-228600" algn="l" rtl="0" eaLnBrk="0" fontAlgn="base" hangingPunct="0">
              <a:spcBef>
                <a:spcPct val="20000"/>
              </a:spcBef>
              <a:spcAft>
                <a:spcPct val="25000"/>
              </a:spcAft>
              <a:buClr>
                <a:schemeClr val="tx2"/>
              </a:buClr>
              <a:buChar char="•"/>
              <a:defRPr sz="2000">
                <a:solidFill>
                  <a:schemeClr val="tx1"/>
                </a:solidFill>
                <a:latin typeface="+mj-lt"/>
              </a:defRPr>
            </a:lvl6pPr>
            <a:lvl7pPr marL="2971800" indent="-228600" algn="l" rtl="0" eaLnBrk="0" fontAlgn="base" hangingPunct="0">
              <a:spcBef>
                <a:spcPct val="20000"/>
              </a:spcBef>
              <a:spcAft>
                <a:spcPct val="25000"/>
              </a:spcAft>
              <a:buClr>
                <a:schemeClr val="tx2"/>
              </a:buClr>
              <a:buChar char="•"/>
              <a:defRPr sz="2000">
                <a:solidFill>
                  <a:schemeClr val="tx1"/>
                </a:solidFill>
                <a:latin typeface="+mj-lt"/>
              </a:defRPr>
            </a:lvl7pPr>
            <a:lvl8pPr marL="3429000" indent="-228600" algn="l" rtl="0" eaLnBrk="0" fontAlgn="base" hangingPunct="0">
              <a:spcBef>
                <a:spcPct val="20000"/>
              </a:spcBef>
              <a:spcAft>
                <a:spcPct val="25000"/>
              </a:spcAft>
              <a:buClr>
                <a:schemeClr val="tx2"/>
              </a:buClr>
              <a:buChar char="•"/>
              <a:defRPr sz="2000">
                <a:solidFill>
                  <a:schemeClr val="tx1"/>
                </a:solidFill>
                <a:latin typeface="+mj-lt"/>
              </a:defRPr>
            </a:lvl8pPr>
            <a:lvl9pPr marL="3886200" indent="-228600" algn="l" rtl="0" eaLnBrk="0" fontAlgn="base" hangingPunct="0">
              <a:spcBef>
                <a:spcPct val="20000"/>
              </a:spcBef>
              <a:spcAft>
                <a:spcPct val="25000"/>
              </a:spcAft>
              <a:buClr>
                <a:schemeClr val="tx2"/>
              </a:buClr>
              <a:buChar char="•"/>
              <a:defRPr sz="2000">
                <a:solidFill>
                  <a:schemeClr val="tx1"/>
                </a:solidFill>
                <a:latin typeface="+mj-lt"/>
              </a:defRPr>
            </a:lvl9pPr>
          </a:lstStyle>
          <a:p>
            <a:r>
              <a:rPr lang="en-US" altLang="en-US" sz="2400" b="1" i="1" kern="0" dirty="0" err="1">
                <a:latin typeface="Cambria" panose="02040503050406030204" pitchFamily="18" charset="0"/>
                <a:cs typeface="Times New Roman" pitchFamily="18" charset="0"/>
              </a:rPr>
              <a:t>exFAT</a:t>
            </a:r>
            <a:r>
              <a:rPr lang="en-US" altLang="en-US" sz="2400" kern="0" dirty="0">
                <a:latin typeface="Cambria" panose="02040503050406030204" pitchFamily="18" charset="0"/>
                <a:cs typeface="Times New Roman" pitchFamily="18" charset="0"/>
              </a:rPr>
              <a:t> </a:t>
            </a:r>
            <a:r>
              <a:rPr lang="ro-RO" altLang="en-US" sz="2400" kern="0" dirty="0">
                <a:latin typeface="Cambria" panose="02040503050406030204" pitchFamily="18" charset="0"/>
                <a:cs typeface="Times New Roman" pitchFamily="18" charset="0"/>
              </a:rPr>
              <a:t>este ultimul sistem</a:t>
            </a:r>
            <a:r>
              <a:rPr lang="en-US" altLang="en-US" sz="2400" kern="0" dirty="0">
                <a:latin typeface="Cambria" panose="02040503050406030204" pitchFamily="18" charset="0"/>
                <a:cs typeface="Times New Roman" pitchFamily="18" charset="0"/>
              </a:rPr>
              <a:t> de fi</a:t>
            </a:r>
            <a:r>
              <a:rPr lang="ro-RO" altLang="en-US" sz="2400" kern="0" dirty="0">
                <a:latin typeface="Cambria" panose="02040503050406030204" pitchFamily="18" charset="0"/>
                <a:cs typeface="Times New Roman" pitchFamily="18" charset="0"/>
              </a:rPr>
              <a:t>șiere introdus de către Microsoft în 2006, optimizat  pentru a fi folosit în cazul memoriilor de tip flash precum stick-uri USB sau carduri SD (Secure Digital) </a:t>
            </a:r>
            <a:r>
              <a:rPr lang="en-US" altLang="en-US" sz="2400" kern="0" dirty="0">
                <a:latin typeface="Cambria" panose="02040503050406030204" pitchFamily="18" charset="0"/>
                <a:cs typeface="Times New Roman" pitchFamily="18" charset="0"/>
              </a:rPr>
              <a:t>.</a:t>
            </a:r>
          </a:p>
          <a:p>
            <a:r>
              <a:rPr lang="ro-RO" altLang="en-US" sz="2400" kern="0" dirty="0">
                <a:latin typeface="Cambria" panose="02040503050406030204" pitchFamily="18" charset="0"/>
                <a:cs typeface="Times New Roman" pitchFamily="18" charset="0"/>
              </a:rPr>
              <a:t>Standard proprietar până în 2019, când Microsoft a făcut publice specificațiile acestuia.</a:t>
            </a:r>
          </a:p>
          <a:p>
            <a:r>
              <a:rPr lang="ro-RO" altLang="en-US" sz="2400" kern="0" dirty="0">
                <a:latin typeface="Cambria" panose="02040503050406030204" pitchFamily="18" charset="0"/>
                <a:cs typeface="Times New Roman" pitchFamily="18" charset="0"/>
              </a:rPr>
              <a:t>exFAT rezolvă problema FAT32 care nu poate să stocheze fișiere mai mari de 4GB, fiind sistemul de fișiere implicit (</a:t>
            </a:r>
            <a:r>
              <a:rPr lang="ro-RO" altLang="en-US" sz="2400" i="1" kern="0" dirty="0">
                <a:latin typeface="Cambria" panose="02040503050406030204" pitchFamily="18" charset="0"/>
                <a:cs typeface="Times New Roman" pitchFamily="18" charset="0"/>
              </a:rPr>
              <a:t>SD association</a:t>
            </a:r>
            <a:r>
              <a:rPr lang="ro-RO" altLang="en-US" sz="2400" kern="0" dirty="0">
                <a:latin typeface="Cambria" panose="02040503050406030204" pitchFamily="18" charset="0"/>
                <a:cs typeface="Times New Roman" pitchFamily="18" charset="0"/>
              </a:rPr>
              <a:t>) pentru carduri SDXC cu capacități mai mari de 32 GB.</a:t>
            </a:r>
            <a:endParaRPr lang="en-US" altLang="en-US" sz="2400" kern="0" dirty="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2716185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8"/>
          <p:cNvSpPr>
            <a:spLocks noGrp="1" noChangeArrowheads="1"/>
          </p:cNvSpPr>
          <p:nvPr>
            <p:ph type="body" idx="1"/>
          </p:nvPr>
        </p:nvSpPr>
        <p:spPr>
          <a:xfrm>
            <a:off x="685800" y="1714500"/>
            <a:ext cx="7772400" cy="3771900"/>
          </a:xfrm>
        </p:spPr>
        <p:txBody>
          <a:bodyPr/>
          <a:lstStyle/>
          <a:p>
            <a:pPr marL="0" indent="0" algn="just">
              <a:lnSpc>
                <a:spcPct val="80000"/>
              </a:lnSpc>
              <a:buNone/>
            </a:pPr>
            <a:endParaRPr lang="en-US" altLang="en-US" sz="3000" i="1" dirty="0">
              <a:latin typeface="Cambria" panose="02040503050406030204" pitchFamily="18" charset="0"/>
              <a:cs typeface="Times New Roman" pitchFamily="18" charset="0"/>
            </a:endParaRPr>
          </a:p>
          <a:p>
            <a:pPr marL="0" indent="0" algn="just">
              <a:lnSpc>
                <a:spcPct val="80000"/>
              </a:lnSpc>
              <a:buNone/>
            </a:pPr>
            <a:r>
              <a:rPr lang="en-US" altLang="en-US" sz="3000" i="1" dirty="0">
                <a:latin typeface="Cambria" panose="02040503050406030204" pitchFamily="18" charset="0"/>
                <a:cs typeface="Times New Roman" pitchFamily="18" charset="0"/>
              </a:rPr>
              <a:t>Un sistem de fi</a:t>
            </a:r>
            <a:r>
              <a:rPr lang="ro-RO" altLang="en-US" sz="3000" i="1" dirty="0">
                <a:latin typeface="Cambria" panose="02040503050406030204" pitchFamily="18" charset="0"/>
                <a:cs typeface="Times New Roman" pitchFamily="18" charset="0"/>
              </a:rPr>
              <a:t>ş</a:t>
            </a:r>
            <a:r>
              <a:rPr lang="en-US" altLang="en-US" sz="3000" i="1" dirty="0">
                <a:latin typeface="Cambria" panose="02040503050406030204" pitchFamily="18" charset="0"/>
                <a:cs typeface="Times New Roman" pitchFamily="18" charset="0"/>
              </a:rPr>
              <a:t>iere</a:t>
            </a:r>
            <a:r>
              <a:rPr lang="ro-RO" altLang="en-US" sz="3000" i="1" dirty="0">
                <a:latin typeface="Cambria" panose="02040503050406030204" pitchFamily="18" charset="0"/>
                <a:cs typeface="Times New Roman" pitchFamily="18" charset="0"/>
              </a:rPr>
              <a:t> este o parte integrantă distinctă a sistemului de operare, ce constă din fişiere, directoare, precum şi informaţiile necesare pentru accesarea, localizarea (şi eventual refacerea) acestora.</a:t>
            </a:r>
            <a:endParaRPr lang="en-US" altLang="en-US" sz="3000" i="1" dirty="0">
              <a:latin typeface="Cambria" panose="02040503050406030204" pitchFamily="18" charset="0"/>
              <a:cs typeface="Times New Roman" pitchFamily="18" charset="0"/>
            </a:endParaRPr>
          </a:p>
        </p:txBody>
      </p:sp>
      <p:sp>
        <p:nvSpPr>
          <p:cNvPr id="8195" name="Rectangle 79"/>
          <p:cNvSpPr>
            <a:spLocks noGrp="1" noChangeArrowheads="1"/>
          </p:cNvSpPr>
          <p:nvPr>
            <p:ph type="title"/>
          </p:nvPr>
        </p:nvSpPr>
        <p:spPr/>
        <p:txBody>
          <a:bodyPr/>
          <a:lstStyle/>
          <a:p>
            <a:r>
              <a:rPr lang="ro-RO" altLang="en-US">
                <a:latin typeface="Cambria" panose="02040503050406030204" pitchFamily="18" charset="0"/>
                <a:cs typeface="Times New Roman" pitchFamily="18" charset="0"/>
              </a:rPr>
              <a:t>Ce este un sistem de fişiere </a:t>
            </a:r>
            <a:r>
              <a:rPr lang="en-US" altLang="en-US" dirty="0">
                <a:latin typeface="Cambria" panose="02040503050406030204" pitchFamily="18" charset="0"/>
                <a:cs typeface="Times New Roman" pitchFamily="18"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ReFS – Resilient File System</a:t>
            </a:r>
          </a:p>
        </p:txBody>
      </p:sp>
      <p:sp>
        <p:nvSpPr>
          <p:cNvPr id="3" name="Content Placeholder"/>
          <p:cNvSpPr>
            <a:spLocks noGrp="1"/>
          </p:cNvSpPr>
          <p:nvPr>
            <p:ph idx="1"/>
          </p:nvPr>
        </p:nvSpPr>
        <p:spPr>
          <a:xfrm>
            <a:off x="457200" y="1143000"/>
            <a:ext cx="8686800" cy="4525963"/>
          </a:xfrm>
        </p:spPr>
        <p:txBody>
          <a:bodyPr/>
          <a:lstStyle/>
          <a:p>
            <a:pPr marL="342900" indent="-342900">
              <a:buFont typeface="Arial" panose="020B0604020202020204" pitchFamily="34" charset="0"/>
              <a:buChar char="•"/>
            </a:pPr>
            <a:r>
              <a:rPr lang="ro-RO" altLang="en-US" sz="2000" b="1" dirty="0">
                <a:latin typeface="Cambria" panose="02040503050406030204" pitchFamily="18" charset="0"/>
              </a:rPr>
              <a:t>Introdus de Microsoft în Windows Server 2012</a:t>
            </a:r>
            <a:r>
              <a:rPr lang="ro-RO" altLang="en-US" sz="2000" dirty="0">
                <a:latin typeface="Cambria" panose="02040503050406030204" pitchFamily="18" charset="0"/>
              </a:rPr>
              <a:t>, disponibil și în Windows 10/11 Pro Workstation</a:t>
            </a:r>
          </a:p>
          <a:p>
            <a:pPr marL="342900" indent="-342900">
              <a:buFont typeface="Arial" panose="020B0604020202020204" pitchFamily="34" charset="0"/>
              <a:buChar char="•"/>
            </a:pPr>
            <a:r>
              <a:rPr lang="ro-RO" altLang="en-US" sz="2000" b="1" dirty="0">
                <a:latin typeface="Cambria" panose="02040503050406030204" pitchFamily="18" charset="0"/>
              </a:rPr>
              <a:t>Proiectat pentru</a:t>
            </a:r>
            <a:r>
              <a:rPr lang="ro-RO" altLang="en-US" sz="2000" dirty="0">
                <a:latin typeface="Cambria" panose="02040503050406030204" pitchFamily="18" charset="0"/>
              </a:rPr>
              <a:t> volume mari de date, servere de stocare și medii critice</a:t>
            </a:r>
          </a:p>
          <a:p>
            <a:pPr marL="0" indent="0">
              <a:buNone/>
            </a:pPr>
            <a:r>
              <a:rPr lang="ro-RO" altLang="en-US" sz="2000" b="1" dirty="0">
                <a:latin typeface="Cambria" panose="02040503050406030204" pitchFamily="18" charset="0"/>
              </a:rPr>
              <a:t>Avantaje față de NTFS:</a:t>
            </a:r>
          </a:p>
          <a:p>
            <a:pPr marL="342900" indent="-342900">
              <a:buFont typeface="Arial" panose="020B0604020202020204" pitchFamily="34" charset="0"/>
              <a:buChar char="•"/>
            </a:pPr>
            <a:r>
              <a:rPr lang="ro-RO" altLang="en-US" sz="2000" b="1" dirty="0">
                <a:latin typeface="Cambria" panose="02040503050406030204" pitchFamily="18" charset="0"/>
              </a:rPr>
              <a:t>Integritate automată a datelor</a:t>
            </a:r>
            <a:r>
              <a:rPr lang="ro-RO" altLang="en-US" sz="2000" dirty="0">
                <a:latin typeface="Cambria" panose="02040503050406030204" pitchFamily="18" charset="0"/>
              </a:rPr>
              <a:t> – </a:t>
            </a:r>
            <a:r>
              <a:rPr lang="ro-RO" altLang="en-US" sz="2000" dirty="0" err="1">
                <a:latin typeface="Cambria" panose="02040503050406030204" pitchFamily="18" charset="0"/>
              </a:rPr>
              <a:t>checksum</a:t>
            </a:r>
            <a:r>
              <a:rPr lang="en-US" altLang="en-US" sz="2000" dirty="0">
                <a:latin typeface="Cambria" panose="02040503050406030204" pitchFamily="18" charset="0"/>
              </a:rPr>
              <a:t>-</a:t>
            </a:r>
            <a:r>
              <a:rPr lang="ro-RO" altLang="en-US" sz="2000" dirty="0">
                <a:latin typeface="Cambria" panose="02040503050406030204" pitchFamily="18" charset="0"/>
              </a:rPr>
              <a:t>uri pentru fiecare bloc, detectare și corectare automată a corupției</a:t>
            </a:r>
          </a:p>
          <a:p>
            <a:pPr marL="342900" indent="-342900">
              <a:buFont typeface="Arial" panose="020B0604020202020204" pitchFamily="34" charset="0"/>
              <a:buChar char="•"/>
            </a:pPr>
            <a:r>
              <a:rPr lang="ro-RO" altLang="en-US" sz="2000" b="1" dirty="0">
                <a:latin typeface="Cambria" panose="02040503050406030204" pitchFamily="18" charset="0"/>
              </a:rPr>
              <a:t>Scalabilitate maximă</a:t>
            </a:r>
            <a:r>
              <a:rPr lang="ro-RO" altLang="en-US" sz="2000" dirty="0">
                <a:latin typeface="Cambria" panose="02040503050406030204" pitchFamily="18" charset="0"/>
              </a:rPr>
              <a:t> – volume de până la 1 yottabyte (YB), fișiere de până la 16 exabytes</a:t>
            </a:r>
          </a:p>
          <a:p>
            <a:pPr marL="342900" indent="-342900">
              <a:buFont typeface="Arial" panose="020B0604020202020204" pitchFamily="34" charset="0"/>
              <a:buChar char="•"/>
            </a:pPr>
            <a:r>
              <a:rPr lang="ro-RO" altLang="en-US" sz="2000" b="1" dirty="0">
                <a:latin typeface="Cambria" panose="02040503050406030204" pitchFamily="18" charset="0"/>
              </a:rPr>
              <a:t>Reziliență fără CHKDSK</a:t>
            </a:r>
            <a:r>
              <a:rPr lang="ro-RO" altLang="en-US" sz="2000" dirty="0">
                <a:latin typeface="Cambria" panose="02040503050406030204" pitchFamily="18" charset="0"/>
              </a:rPr>
              <a:t> – nu necesită scanări periodice ale discului</a:t>
            </a:r>
          </a:p>
          <a:p>
            <a:pPr marL="342900" indent="-342900">
              <a:buFont typeface="Arial" panose="020B0604020202020204" pitchFamily="34" charset="0"/>
              <a:buChar char="•"/>
            </a:pPr>
            <a:r>
              <a:rPr lang="ro-RO" altLang="en-US" sz="2000" b="1" dirty="0">
                <a:latin typeface="Cambria" panose="02040503050406030204" pitchFamily="18" charset="0"/>
              </a:rPr>
              <a:t>Compatibil cu Storage Spaces</a:t>
            </a:r>
            <a:r>
              <a:rPr lang="ro-RO" altLang="en-US" sz="2000" dirty="0">
                <a:latin typeface="Cambria" panose="02040503050406030204" pitchFamily="18" charset="0"/>
              </a:rPr>
              <a:t> – RAID software integrat în Windows</a:t>
            </a:r>
          </a:p>
          <a:p>
            <a:pPr marL="0" indent="0">
              <a:buNone/>
            </a:pPr>
            <a:r>
              <a:rPr lang="ro-RO" altLang="en-US" sz="2000" b="1" dirty="0">
                <a:latin typeface="Cambria" panose="02040503050406030204" pitchFamily="18" charset="0"/>
              </a:rPr>
              <a:t>Limitări ReFS:</a:t>
            </a:r>
          </a:p>
          <a:p>
            <a:pPr marL="342900" indent="-342900">
              <a:buFont typeface="Arial" panose="020B0604020202020204" pitchFamily="34" charset="0"/>
              <a:buChar char="•"/>
            </a:pPr>
            <a:r>
              <a:rPr lang="ro-RO" altLang="en-US" sz="2000" dirty="0">
                <a:latin typeface="Cambria" panose="02040503050406030204" pitchFamily="18" charset="0"/>
              </a:rPr>
              <a:t>Nu suportă compresie NTFS, EFS, tranzacții, hard links</a:t>
            </a:r>
          </a:p>
          <a:p>
            <a:pPr marL="342900" indent="-342900">
              <a:buFont typeface="Arial" panose="020B0604020202020204" pitchFamily="34" charset="0"/>
              <a:buChar char="•"/>
            </a:pPr>
            <a:r>
              <a:rPr lang="ro-RO" altLang="en-US" sz="2000" dirty="0">
                <a:latin typeface="Cambria" panose="02040503050406030204" pitchFamily="18" charset="0"/>
              </a:rPr>
              <a:t>Nu poate fi folosit ca partiție de boot (C:\)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ro-RO" altLang="en-US">
                <a:latin typeface="Cambria" panose="02040503050406030204" pitchFamily="18" charset="0"/>
                <a:cs typeface="Times New Roman" pitchFamily="18" charset="0"/>
              </a:rPr>
              <a:t>NTFS – New Technology File System</a:t>
            </a:r>
            <a:endParaRPr lang="en-US" altLang="en-US" dirty="0">
              <a:latin typeface="Cambria" panose="02040503050406030204" pitchFamily="18" charset="0"/>
              <a:cs typeface="Times New Roman" pitchFamily="18" charset="0"/>
            </a:endParaRPr>
          </a:p>
        </p:txBody>
      </p:sp>
      <p:sp>
        <p:nvSpPr>
          <p:cNvPr id="26627" name="Rectangle 3"/>
          <p:cNvSpPr>
            <a:spLocks noChangeArrowheads="1"/>
          </p:cNvSpPr>
          <p:nvPr/>
        </p:nvSpPr>
        <p:spPr bwMode="auto">
          <a:xfrm>
            <a:off x="1728788" y="-811213"/>
            <a:ext cx="29848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dirty="0">
              <a:latin typeface="Cambria" panose="02040503050406030204" pitchFamily="18" charset="0"/>
            </a:endParaRPr>
          </a:p>
        </p:txBody>
      </p:sp>
      <p:sp>
        <p:nvSpPr>
          <p:cNvPr id="26628" name="Text Box 4"/>
          <p:cNvSpPr txBox="1">
            <a:spLocks noChangeArrowheads="1"/>
          </p:cNvSpPr>
          <p:nvPr/>
        </p:nvSpPr>
        <p:spPr bwMode="auto">
          <a:xfrm>
            <a:off x="1028700" y="1393825"/>
            <a:ext cx="7924800" cy="125793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lgn="just">
              <a:spcBef>
                <a:spcPct val="0"/>
              </a:spcBef>
              <a:spcAft>
                <a:spcPct val="0"/>
              </a:spcAft>
              <a:buClrTx/>
              <a:buFontTx/>
              <a:buNone/>
            </a:pPr>
            <a:r>
              <a:rPr lang="ro-RO" altLang="en-US" dirty="0">
                <a:latin typeface="Cambria" panose="02040503050406030204" pitchFamily="18" charset="0"/>
                <a:cs typeface="Times New Roman" pitchFamily="18" charset="0"/>
              </a:rPr>
              <a:t>Începând cu Windows 2000, NTFS este sistemul de fişiere </a:t>
            </a:r>
            <a:r>
              <a:rPr lang="ro-RO" altLang="en-US" b="1" dirty="0">
                <a:latin typeface="Cambria" panose="02040503050406030204" pitchFamily="18" charset="0"/>
                <a:cs typeface="Times New Roman" pitchFamily="18" charset="0"/>
              </a:rPr>
              <a:t>nativ.</a:t>
            </a:r>
          </a:p>
          <a:p>
            <a:pPr algn="just">
              <a:spcBef>
                <a:spcPct val="0"/>
              </a:spcBef>
              <a:spcAft>
                <a:spcPct val="0"/>
              </a:spcAft>
              <a:buClrTx/>
              <a:buFontTx/>
              <a:buNone/>
            </a:pPr>
            <a:r>
              <a:rPr lang="ro-RO" altLang="en-US" b="1" dirty="0">
                <a:latin typeface="Cambria" panose="02040503050406030204" pitchFamily="18" charset="0"/>
                <a:cs typeface="Times New Roman" pitchFamily="18" charset="0"/>
              </a:rPr>
              <a:t>NTFS </a:t>
            </a:r>
            <a:r>
              <a:rPr lang="ro-RO" altLang="en-US" dirty="0">
                <a:latin typeface="Cambria" panose="02040503050406030204" pitchFamily="18" charset="0"/>
                <a:cs typeface="Times New Roman" pitchFamily="18" charset="0"/>
              </a:rPr>
              <a:t>folosește index</a:t>
            </a:r>
            <a:r>
              <a:rPr lang="en-US" altLang="en-US" dirty="0">
                <a:latin typeface="Cambria" panose="02040503050406030204" pitchFamily="18" charset="0"/>
                <a:cs typeface="Times New Roman" pitchFamily="18" charset="0"/>
              </a:rPr>
              <a:t>uri</a:t>
            </a:r>
            <a:r>
              <a:rPr lang="ro-RO" altLang="en-US" dirty="0">
                <a:latin typeface="Cambria" panose="02040503050406030204" pitchFamily="18" charset="0"/>
                <a:cs typeface="Times New Roman" pitchFamily="18" charset="0"/>
              </a:rPr>
              <a:t> de cluster pe 64 de biţi.</a:t>
            </a:r>
          </a:p>
          <a:p>
            <a:pPr algn="just">
              <a:spcBef>
                <a:spcPct val="0"/>
              </a:spcBef>
              <a:spcAft>
                <a:spcPct val="0"/>
              </a:spcAft>
              <a:buClrTx/>
              <a:buFontTx/>
              <a:buNone/>
            </a:pPr>
            <a:r>
              <a:rPr lang="ro-RO" altLang="en-US" dirty="0">
                <a:latin typeface="Cambria" panose="02040503050406030204" pitchFamily="18" charset="0"/>
                <a:cs typeface="Times New Roman" pitchFamily="18" charset="0"/>
              </a:rPr>
              <a:t>Această capacitate oferă abilitatea de a adresa volume până la 16 exabytes.</a:t>
            </a:r>
          </a:p>
        </p:txBody>
      </p:sp>
      <p:graphicFrame>
        <p:nvGraphicFramePr>
          <p:cNvPr id="7" name="Group 295"/>
          <p:cNvGraphicFramePr>
            <a:graphicFrameLocks noGrp="1"/>
          </p:cNvGraphicFramePr>
          <p:nvPr>
            <p:ph idx="1"/>
            <p:extLst>
              <p:ext uri="{D42A27DB-BD31-4B8C-83A1-F6EECF244321}">
                <p14:modId xmlns:p14="http://schemas.microsoft.com/office/powerpoint/2010/main" val="3111908609"/>
              </p:ext>
            </p:extLst>
          </p:nvPr>
        </p:nvGraphicFramePr>
        <p:xfrm>
          <a:off x="1473200" y="2651760"/>
          <a:ext cx="7061200" cy="3964936"/>
        </p:xfrm>
        <a:graphic>
          <a:graphicData uri="http://schemas.openxmlformats.org/drawingml/2006/table">
            <a:tbl>
              <a:tblPr/>
              <a:tblGrid>
                <a:gridCol w="1966388">
                  <a:extLst>
                    <a:ext uri="{9D8B030D-6E8A-4147-A177-3AD203B41FA5}">
                      <a16:colId xmlns:a16="http://schemas.microsoft.com/office/drawing/2014/main" val="20000"/>
                    </a:ext>
                  </a:extLst>
                </a:gridCol>
                <a:gridCol w="1017895">
                  <a:extLst>
                    <a:ext uri="{9D8B030D-6E8A-4147-A177-3AD203B41FA5}">
                      <a16:colId xmlns:a16="http://schemas.microsoft.com/office/drawing/2014/main" val="20001"/>
                    </a:ext>
                  </a:extLst>
                </a:gridCol>
                <a:gridCol w="1119328">
                  <a:extLst>
                    <a:ext uri="{9D8B030D-6E8A-4147-A177-3AD203B41FA5}">
                      <a16:colId xmlns:a16="http://schemas.microsoft.com/office/drawing/2014/main" val="20002"/>
                    </a:ext>
                  </a:extLst>
                </a:gridCol>
                <a:gridCol w="1937916">
                  <a:extLst>
                    <a:ext uri="{9D8B030D-6E8A-4147-A177-3AD203B41FA5}">
                      <a16:colId xmlns:a16="http://schemas.microsoft.com/office/drawing/2014/main" val="20003"/>
                    </a:ext>
                  </a:extLst>
                </a:gridCol>
                <a:gridCol w="1019673">
                  <a:extLst>
                    <a:ext uri="{9D8B030D-6E8A-4147-A177-3AD203B41FA5}">
                      <a16:colId xmlns:a16="http://schemas.microsoft.com/office/drawing/2014/main" val="20004"/>
                    </a:ext>
                  </a:extLst>
                </a:gridCol>
              </a:tblGrid>
              <a:tr h="298115">
                <a:tc gridSpan="5">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Arial" charset="0"/>
                          <a:cs typeface="Arial" charset="0"/>
                        </a:rPr>
                        <a:t>Multiples of </a:t>
                      </a:r>
                      <a:r>
                        <a:rPr kumimoji="0" lang="en-US" sz="1200" b="1" i="0" u="none" strike="noStrike" cap="none" normalizeH="0" baseline="0" dirty="0">
                          <a:ln>
                            <a:noFill/>
                          </a:ln>
                          <a:solidFill>
                            <a:srgbClr val="0B0080"/>
                          </a:solidFill>
                          <a:effectLst/>
                          <a:latin typeface="Arial" charset="0"/>
                          <a:cs typeface="Arial" charset="0"/>
                          <a:hlinkClick r:id="rId2" tooltip="Byte"/>
                        </a:rPr>
                        <a:t>bytes</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cap="flat">
                      <a:noFill/>
                    </a:lnR>
                    <a:lnT cap="flat">
                      <a:noFill/>
                    </a:lnT>
                    <a:lnB>
                      <a:noFill/>
                    </a:lnB>
                    <a:lnTlToBr>
                      <a:noFill/>
                    </a:lnTlToBr>
                    <a:lnBlToTr>
                      <a:noFill/>
                    </a:lnBlToTr>
                    <a:solidFill>
                      <a:srgbClr val="CCCC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96460">
                <a:tc gridSpan="2">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rgbClr val="0B0080"/>
                          </a:solidFill>
                          <a:effectLst/>
                          <a:latin typeface="Arial" charset="0"/>
                          <a:cs typeface="Arial" charset="0"/>
                          <a:hlinkClick r:id="rId3" tooltip="SI prefix"/>
                        </a:rPr>
                        <a:t>SI decimal prefixes</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DDDDFF"/>
                    </a:solidFill>
                  </a:tcPr>
                </a:tc>
                <a:tc hMerge="1">
                  <a:txBody>
                    <a:bodyPr/>
                    <a:lstStyle/>
                    <a:p>
                      <a:endParaRPr lang="en-US"/>
                    </a:p>
                  </a:txBody>
                  <a:tcPr/>
                </a:tc>
                <a:tc rowSpan="2">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rgbClr val="0B0080"/>
                          </a:solidFill>
                          <a:effectLst/>
                          <a:latin typeface="Arial" charset="0"/>
                          <a:cs typeface="Arial" charset="0"/>
                          <a:hlinkClick r:id="rId4" tooltip="Binary prefix"/>
                        </a:rPr>
                        <a:t>Binary</a:t>
                      </a:r>
                      <a:br>
                        <a:rPr kumimoji="0" lang="en-US" sz="1200" b="1" i="0" u="none" strike="noStrike" cap="none" normalizeH="0" baseline="0" dirty="0">
                          <a:ln>
                            <a:noFill/>
                          </a:ln>
                          <a:solidFill>
                            <a:srgbClr val="0B0080"/>
                          </a:solidFill>
                          <a:effectLst/>
                          <a:latin typeface="Arial" charset="0"/>
                          <a:cs typeface="Arial" charset="0"/>
                          <a:hlinkClick r:id="rId4" tooltip="Binary prefix"/>
                        </a:rPr>
                      </a:br>
                      <a:r>
                        <a:rPr kumimoji="0" lang="en-US" sz="1200" b="1" i="0" u="none" strike="noStrike" cap="none" normalizeH="0" baseline="0" dirty="0">
                          <a:ln>
                            <a:noFill/>
                          </a:ln>
                          <a:solidFill>
                            <a:srgbClr val="0B0080"/>
                          </a:solidFill>
                          <a:effectLst/>
                          <a:latin typeface="Arial" charset="0"/>
                          <a:cs typeface="Arial" charset="0"/>
                          <a:hlinkClick r:id="rId4" tooltip="Binary prefix"/>
                        </a:rPr>
                        <a:t>usage</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EEDDFF"/>
                    </a:solidFill>
                  </a:tcPr>
                </a:tc>
                <a:tc gridSpan="2">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DDDDFF"/>
                    </a:solidFill>
                  </a:tcPr>
                </a:tc>
                <a:tc hMerge="1">
                  <a:txBody>
                    <a:bodyPr/>
                    <a:lstStyle/>
                    <a:p>
                      <a:endParaRPr lang="en-US"/>
                    </a:p>
                  </a:txBody>
                  <a:tcPr/>
                </a:tc>
                <a:extLst>
                  <a:ext uri="{0D108BD9-81ED-4DB2-BD59-A6C34878D82A}">
                    <a16:rowId xmlns:a16="http://schemas.microsoft.com/office/drawing/2014/main" val="10001"/>
                  </a:ext>
                </a:extLst>
              </a:tr>
              <a:tr h="49520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Arial" charset="0"/>
                          <a:cs typeface="Arial" charset="0"/>
                        </a:rPr>
                        <a:t>Name</a:t>
                      </a:r>
                      <a:br>
                        <a:rPr kumimoji="0" lang="en-US" sz="1200" b="1" i="0" u="none" strike="noStrike" cap="none" normalizeH="0" baseline="0" dirty="0">
                          <a:ln>
                            <a:noFill/>
                          </a:ln>
                          <a:solidFill>
                            <a:srgbClr val="000000"/>
                          </a:solidFill>
                          <a:effectLst/>
                          <a:latin typeface="Arial" charset="0"/>
                          <a:cs typeface="Arial" charset="0"/>
                        </a:rPr>
                      </a:br>
                      <a:r>
                        <a:rPr kumimoji="0" lang="en-US" sz="1200" b="1" i="0" u="none" strike="noStrike" cap="none" normalizeH="0" baseline="0" dirty="0">
                          <a:ln>
                            <a:noFill/>
                          </a:ln>
                          <a:solidFill>
                            <a:srgbClr val="000000"/>
                          </a:solidFill>
                          <a:effectLst/>
                          <a:latin typeface="Arial" charset="0"/>
                          <a:cs typeface="Arial" charset="0"/>
                        </a:rPr>
                        <a:t>(Symbol)</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EEDDFF"/>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Arial" charset="0"/>
                          <a:cs typeface="Arial" charset="0"/>
                        </a:rPr>
                        <a:t>Value</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EEDDFF"/>
                    </a:solidFill>
                  </a:tcPr>
                </a:tc>
                <a:tc vMerge="1">
                  <a:txBody>
                    <a:bodyPr/>
                    <a:lstStyle/>
                    <a:p>
                      <a:endParaRPr lang="en-US"/>
                    </a:p>
                  </a:txBody>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EEDDFF"/>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EEDDFF"/>
                    </a:solidFill>
                  </a:tcPr>
                </a:tc>
                <a:extLst>
                  <a:ext uri="{0D108BD9-81ED-4DB2-BD59-A6C34878D82A}">
                    <a16:rowId xmlns:a16="http://schemas.microsoft.com/office/drawing/2014/main" val="10002"/>
                  </a:ext>
                </a:extLst>
              </a:tr>
              <a:tr h="298115">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B0080"/>
                          </a:solidFill>
                          <a:effectLst/>
                          <a:latin typeface="Arial" charset="0"/>
                          <a:cs typeface="Arial" charset="0"/>
                          <a:hlinkClick r:id="rId5" tooltip="Kilobyte"/>
                        </a:rPr>
                        <a:t>kilobyte</a:t>
                      </a:r>
                      <a:r>
                        <a:rPr kumimoji="0" lang="en-US" sz="1200" b="0" i="0" u="none" strike="noStrike" cap="none" normalizeH="0" baseline="0" dirty="0">
                          <a:ln>
                            <a:noFill/>
                          </a:ln>
                          <a:solidFill>
                            <a:srgbClr val="000000"/>
                          </a:solidFill>
                          <a:effectLst/>
                          <a:latin typeface="Arial" charset="0"/>
                          <a:cs typeface="Arial" charset="0"/>
                        </a:rPr>
                        <a:t> (kB)</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10</a:t>
                      </a:r>
                      <a:r>
                        <a:rPr kumimoji="0" lang="en-US" sz="1200" b="0" i="0" u="none" strike="noStrike" cap="none" normalizeH="0" baseline="30000" dirty="0">
                          <a:ln>
                            <a:noFill/>
                          </a:ln>
                          <a:solidFill>
                            <a:srgbClr val="000000"/>
                          </a:solidFill>
                          <a:effectLst/>
                          <a:latin typeface="Arial" charset="0"/>
                          <a:cs typeface="Arial" charset="0"/>
                        </a:rPr>
                        <a:t>3</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2</a:t>
                      </a:r>
                      <a:r>
                        <a:rPr kumimoji="0" lang="en-US" sz="1200" b="0" i="0" u="none" strike="noStrike" cap="none" normalizeH="0" baseline="30000" dirty="0">
                          <a:ln>
                            <a:noFill/>
                          </a:ln>
                          <a:solidFill>
                            <a:srgbClr val="000000"/>
                          </a:solidFill>
                          <a:effectLst/>
                          <a:latin typeface="Arial" charset="0"/>
                          <a:cs typeface="Arial" charset="0"/>
                        </a:rPr>
                        <a:t>10</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3"/>
                  </a:ext>
                </a:extLst>
              </a:tr>
              <a:tr h="29646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B0080"/>
                          </a:solidFill>
                          <a:effectLst/>
                          <a:latin typeface="Arial" charset="0"/>
                          <a:cs typeface="Arial" charset="0"/>
                          <a:hlinkClick r:id="rId6" tooltip="Megabyte"/>
                        </a:rPr>
                        <a:t>megabyte</a:t>
                      </a:r>
                      <a:r>
                        <a:rPr kumimoji="0" lang="en-US" sz="1200" b="0" i="0" u="none" strike="noStrike" cap="none" normalizeH="0" baseline="0" dirty="0">
                          <a:ln>
                            <a:noFill/>
                          </a:ln>
                          <a:solidFill>
                            <a:srgbClr val="000000"/>
                          </a:solidFill>
                          <a:effectLst/>
                          <a:latin typeface="Arial" charset="0"/>
                          <a:cs typeface="Arial" charset="0"/>
                        </a:rPr>
                        <a:t> (MB)</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10</a:t>
                      </a:r>
                      <a:r>
                        <a:rPr kumimoji="0" lang="en-US" sz="1200" b="0" i="0" u="none" strike="noStrike" cap="none" normalizeH="0" baseline="30000" dirty="0">
                          <a:ln>
                            <a:noFill/>
                          </a:ln>
                          <a:solidFill>
                            <a:srgbClr val="000000"/>
                          </a:solidFill>
                          <a:effectLst/>
                          <a:latin typeface="Arial" charset="0"/>
                          <a:cs typeface="Arial" charset="0"/>
                        </a:rPr>
                        <a:t>6</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2</a:t>
                      </a:r>
                      <a:r>
                        <a:rPr kumimoji="0" lang="en-US" sz="1200" b="0" i="0" u="none" strike="noStrike" cap="none" normalizeH="0" baseline="30000" dirty="0">
                          <a:ln>
                            <a:noFill/>
                          </a:ln>
                          <a:solidFill>
                            <a:srgbClr val="000000"/>
                          </a:solidFill>
                          <a:effectLst/>
                          <a:latin typeface="Arial" charset="0"/>
                          <a:cs typeface="Arial" charset="0"/>
                        </a:rPr>
                        <a:t>20</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4"/>
                  </a:ext>
                </a:extLst>
              </a:tr>
              <a:tr h="298115">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B0080"/>
                          </a:solidFill>
                          <a:effectLst/>
                          <a:latin typeface="Arial" charset="0"/>
                          <a:cs typeface="Arial" charset="0"/>
                          <a:hlinkClick r:id="rId7" tooltip="Gigabyte"/>
                        </a:rPr>
                        <a:t>gigabyte</a:t>
                      </a:r>
                      <a:r>
                        <a:rPr kumimoji="0" lang="en-US" sz="1200" b="0" i="0" u="none" strike="noStrike" cap="none" normalizeH="0" baseline="0" dirty="0">
                          <a:ln>
                            <a:noFill/>
                          </a:ln>
                          <a:solidFill>
                            <a:srgbClr val="000000"/>
                          </a:solidFill>
                          <a:effectLst/>
                          <a:latin typeface="Arial" charset="0"/>
                          <a:cs typeface="Arial" charset="0"/>
                        </a:rPr>
                        <a:t> (GB)</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10</a:t>
                      </a:r>
                      <a:r>
                        <a:rPr kumimoji="0" lang="en-US" sz="1200" b="0" i="0" u="none" strike="noStrike" cap="none" normalizeH="0" baseline="30000" dirty="0">
                          <a:ln>
                            <a:noFill/>
                          </a:ln>
                          <a:solidFill>
                            <a:srgbClr val="000000"/>
                          </a:solidFill>
                          <a:effectLst/>
                          <a:latin typeface="Arial" charset="0"/>
                          <a:cs typeface="Arial" charset="0"/>
                        </a:rPr>
                        <a:t>9</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2</a:t>
                      </a:r>
                      <a:r>
                        <a:rPr kumimoji="0" lang="en-US" sz="1200" b="0" i="0" u="none" strike="noStrike" cap="none" normalizeH="0" baseline="30000" dirty="0">
                          <a:ln>
                            <a:noFill/>
                          </a:ln>
                          <a:solidFill>
                            <a:srgbClr val="000000"/>
                          </a:solidFill>
                          <a:effectLst/>
                          <a:latin typeface="Arial" charset="0"/>
                          <a:cs typeface="Arial" charset="0"/>
                        </a:rPr>
                        <a:t>30</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5"/>
                  </a:ext>
                </a:extLst>
              </a:tr>
              <a:tr h="298115">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B0080"/>
                          </a:solidFill>
                          <a:effectLst/>
                          <a:latin typeface="Arial" charset="0"/>
                          <a:cs typeface="Arial" charset="0"/>
                          <a:hlinkClick r:id="rId8" tooltip="Terabyte"/>
                        </a:rPr>
                        <a:t>terabyte</a:t>
                      </a:r>
                      <a:r>
                        <a:rPr kumimoji="0" lang="en-US" sz="1200" b="0" i="0" u="none" strike="noStrike" cap="none" normalizeH="0" baseline="0" dirty="0">
                          <a:ln>
                            <a:noFill/>
                          </a:ln>
                          <a:solidFill>
                            <a:srgbClr val="000000"/>
                          </a:solidFill>
                          <a:effectLst/>
                          <a:latin typeface="Arial" charset="0"/>
                          <a:cs typeface="Arial" charset="0"/>
                        </a:rPr>
                        <a:t> (TB)</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10</a:t>
                      </a:r>
                      <a:r>
                        <a:rPr kumimoji="0" lang="en-US" sz="1200" b="0" i="0" u="none" strike="noStrike" cap="none" normalizeH="0" baseline="30000" dirty="0">
                          <a:ln>
                            <a:noFill/>
                          </a:ln>
                          <a:solidFill>
                            <a:srgbClr val="000000"/>
                          </a:solidFill>
                          <a:effectLst/>
                          <a:latin typeface="Arial" charset="0"/>
                          <a:cs typeface="Arial" charset="0"/>
                        </a:rPr>
                        <a:t>12</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2</a:t>
                      </a:r>
                      <a:r>
                        <a:rPr kumimoji="0" lang="en-US" sz="1200" b="0" i="0" u="none" strike="noStrike" cap="none" normalizeH="0" baseline="30000" dirty="0">
                          <a:ln>
                            <a:noFill/>
                          </a:ln>
                          <a:solidFill>
                            <a:srgbClr val="000000"/>
                          </a:solidFill>
                          <a:effectLst/>
                          <a:latin typeface="Arial" charset="0"/>
                          <a:cs typeface="Arial" charset="0"/>
                        </a:rPr>
                        <a:t>40</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6"/>
                  </a:ext>
                </a:extLst>
              </a:tr>
              <a:tr h="29646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B0080"/>
                          </a:solidFill>
                          <a:effectLst/>
                          <a:latin typeface="Arial" charset="0"/>
                          <a:cs typeface="Arial" charset="0"/>
                          <a:hlinkClick r:id="rId9" tooltip="Petabyte"/>
                        </a:rPr>
                        <a:t>petabyte</a:t>
                      </a:r>
                      <a:r>
                        <a:rPr kumimoji="0" lang="en-US" sz="1200" b="0" i="0" u="none" strike="noStrike" cap="none" normalizeH="0" baseline="0" dirty="0">
                          <a:ln>
                            <a:noFill/>
                          </a:ln>
                          <a:solidFill>
                            <a:srgbClr val="000000"/>
                          </a:solidFill>
                          <a:effectLst/>
                          <a:latin typeface="Arial" charset="0"/>
                          <a:cs typeface="Arial" charset="0"/>
                        </a:rPr>
                        <a:t> (PB)</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10</a:t>
                      </a:r>
                      <a:r>
                        <a:rPr kumimoji="0" lang="en-US" sz="1200" b="0" i="0" u="none" strike="noStrike" cap="none" normalizeH="0" baseline="30000" dirty="0">
                          <a:ln>
                            <a:noFill/>
                          </a:ln>
                          <a:solidFill>
                            <a:srgbClr val="000000"/>
                          </a:solidFill>
                          <a:effectLst/>
                          <a:latin typeface="Arial" charset="0"/>
                          <a:cs typeface="Arial" charset="0"/>
                        </a:rPr>
                        <a:t>15</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2</a:t>
                      </a:r>
                      <a:r>
                        <a:rPr kumimoji="0" lang="en-US" sz="1200" b="0" i="0" u="none" strike="noStrike" cap="none" normalizeH="0" baseline="30000" dirty="0">
                          <a:ln>
                            <a:noFill/>
                          </a:ln>
                          <a:solidFill>
                            <a:srgbClr val="000000"/>
                          </a:solidFill>
                          <a:effectLst/>
                          <a:latin typeface="Arial" charset="0"/>
                          <a:cs typeface="Arial" charset="0"/>
                        </a:rPr>
                        <a:t>50</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7"/>
                  </a:ext>
                </a:extLst>
              </a:tr>
              <a:tr h="298115">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Arial" charset="0"/>
                          <a:cs typeface="Arial" charset="0"/>
                        </a:rPr>
                        <a:t>exabyte</a:t>
                      </a:r>
                      <a:r>
                        <a:rPr kumimoji="0" lang="en-US" sz="1200" b="0" i="0" u="none" strike="noStrike" cap="none" normalizeH="0" baseline="0" dirty="0">
                          <a:ln>
                            <a:noFill/>
                          </a:ln>
                          <a:solidFill>
                            <a:srgbClr val="000000"/>
                          </a:solidFill>
                          <a:effectLst/>
                          <a:latin typeface="Arial" charset="0"/>
                          <a:cs typeface="Arial" charset="0"/>
                        </a:rPr>
                        <a:t> (EB)</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10</a:t>
                      </a:r>
                      <a:r>
                        <a:rPr kumimoji="0" lang="en-US" sz="1200" b="0" i="0" u="none" strike="noStrike" cap="none" normalizeH="0" baseline="30000" dirty="0">
                          <a:ln>
                            <a:noFill/>
                          </a:ln>
                          <a:solidFill>
                            <a:srgbClr val="000000"/>
                          </a:solidFill>
                          <a:effectLst/>
                          <a:latin typeface="Arial" charset="0"/>
                          <a:cs typeface="Arial" charset="0"/>
                        </a:rPr>
                        <a:t>18</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2</a:t>
                      </a:r>
                      <a:r>
                        <a:rPr kumimoji="0" lang="en-US" sz="1200" b="0" i="0" u="none" strike="noStrike" cap="none" normalizeH="0" baseline="30000" dirty="0">
                          <a:ln>
                            <a:noFill/>
                          </a:ln>
                          <a:solidFill>
                            <a:srgbClr val="000000"/>
                          </a:solidFill>
                          <a:effectLst/>
                          <a:latin typeface="Arial" charset="0"/>
                          <a:cs typeface="Arial" charset="0"/>
                        </a:rPr>
                        <a:t>60</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8"/>
                  </a:ext>
                </a:extLst>
              </a:tr>
              <a:tr h="29646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B0080"/>
                          </a:solidFill>
                          <a:effectLst/>
                          <a:latin typeface="Arial" charset="0"/>
                          <a:cs typeface="Arial" charset="0"/>
                          <a:hlinkClick r:id="rId10" tooltip="Zettabyte"/>
                        </a:rPr>
                        <a:t>zettabyte</a:t>
                      </a:r>
                      <a:r>
                        <a:rPr kumimoji="0" lang="en-US" sz="1200" b="0" i="0" u="none" strike="noStrike" cap="none" normalizeH="0" baseline="0" dirty="0">
                          <a:ln>
                            <a:noFill/>
                          </a:ln>
                          <a:solidFill>
                            <a:srgbClr val="000000"/>
                          </a:solidFill>
                          <a:effectLst/>
                          <a:latin typeface="Arial" charset="0"/>
                          <a:cs typeface="Arial" charset="0"/>
                        </a:rPr>
                        <a:t> (ZB)</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10</a:t>
                      </a:r>
                      <a:r>
                        <a:rPr kumimoji="0" lang="en-US" sz="1200" b="0" i="0" u="none" strike="noStrike" cap="none" normalizeH="0" baseline="30000" dirty="0">
                          <a:ln>
                            <a:noFill/>
                          </a:ln>
                          <a:solidFill>
                            <a:srgbClr val="000000"/>
                          </a:solidFill>
                          <a:effectLst/>
                          <a:latin typeface="Arial" charset="0"/>
                          <a:cs typeface="Arial" charset="0"/>
                        </a:rPr>
                        <a:t>21</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2</a:t>
                      </a:r>
                      <a:r>
                        <a:rPr kumimoji="0" lang="en-US" sz="1200" b="0" i="0" u="none" strike="noStrike" cap="none" normalizeH="0" baseline="30000" dirty="0">
                          <a:ln>
                            <a:noFill/>
                          </a:ln>
                          <a:solidFill>
                            <a:srgbClr val="000000"/>
                          </a:solidFill>
                          <a:effectLst/>
                          <a:latin typeface="Arial" charset="0"/>
                          <a:cs typeface="Arial" charset="0"/>
                        </a:rPr>
                        <a:t>70</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09"/>
                  </a:ext>
                </a:extLst>
              </a:tr>
              <a:tr h="298115">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B0080"/>
                          </a:solidFill>
                          <a:effectLst/>
                          <a:latin typeface="Arial" charset="0"/>
                          <a:cs typeface="Arial" charset="0"/>
                          <a:hlinkClick r:id="rId11" tooltip="Yottabyte"/>
                        </a:rPr>
                        <a:t>yottabyte</a:t>
                      </a:r>
                      <a:r>
                        <a:rPr kumimoji="0" lang="en-US" sz="1200" b="0" i="0" u="none" strike="noStrike" cap="none" normalizeH="0" baseline="0" dirty="0">
                          <a:ln>
                            <a:noFill/>
                          </a:ln>
                          <a:solidFill>
                            <a:srgbClr val="000000"/>
                          </a:solidFill>
                          <a:effectLst/>
                          <a:latin typeface="Arial" charset="0"/>
                          <a:cs typeface="Arial" charset="0"/>
                        </a:rPr>
                        <a:t> (YB)</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10</a:t>
                      </a:r>
                      <a:r>
                        <a:rPr kumimoji="0" lang="en-US" sz="1200" b="0" i="0" u="none" strike="noStrike" cap="none" normalizeH="0" baseline="30000" dirty="0">
                          <a:ln>
                            <a:noFill/>
                          </a:ln>
                          <a:solidFill>
                            <a:srgbClr val="000000"/>
                          </a:solidFill>
                          <a:effectLst/>
                          <a:latin typeface="Arial" charset="0"/>
                          <a:cs typeface="Arial" charset="0"/>
                        </a:rPr>
                        <a:t>24</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charset="0"/>
                          <a:cs typeface="Arial" charset="0"/>
                        </a:rPr>
                        <a:t>2</a:t>
                      </a:r>
                      <a:r>
                        <a:rPr kumimoji="0" lang="en-US" sz="1200" b="0" i="0" u="none" strike="noStrike" cap="none" normalizeH="0" baseline="30000" dirty="0">
                          <a:ln>
                            <a:noFill/>
                          </a:ln>
                          <a:solidFill>
                            <a:srgbClr val="000000"/>
                          </a:solidFill>
                          <a:effectLst/>
                          <a:latin typeface="Arial" charset="0"/>
                          <a:cs typeface="Arial" charset="0"/>
                        </a:rPr>
                        <a:t>80</a:t>
                      </a: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extLst>
                  <a:ext uri="{0D108BD9-81ED-4DB2-BD59-A6C34878D82A}">
                    <a16:rowId xmlns:a16="http://schemas.microsoft.com/office/drawing/2014/main" val="10010"/>
                  </a:ext>
                </a:extLst>
              </a:tr>
              <a:tr h="495203">
                <a:tc gridSpan="5">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txBody>
                  <a:tcPr marL="92075" marR="92075" marT="46038" marB="46038" horzOverflow="overflow">
                    <a:lnL cap="flat">
                      <a:noFill/>
                    </a:lnL>
                    <a:lnR cap="flat">
                      <a:noFill/>
                    </a:lnR>
                    <a:lnT>
                      <a:noFill/>
                    </a:lnT>
                    <a:lnB cap="flat">
                      <a:noFill/>
                    </a:lnB>
                    <a:lnTlToBr>
                      <a:noFill/>
                    </a:lnTlToBr>
                    <a:lnBlToTr>
                      <a:noFill/>
                    </a:lnBlToTr>
                    <a:solidFill>
                      <a:srgbClr val="DDDD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Caracteristici NTFS </a:t>
            </a:r>
            <a:endParaRPr lang="en-US" altLang="en-US" dirty="0">
              <a:latin typeface="Cambria" panose="02040503050406030204" pitchFamily="18" charset="0"/>
              <a:cs typeface="Times New Roman" pitchFamily="18" charset="0"/>
            </a:endParaRPr>
          </a:p>
        </p:txBody>
      </p:sp>
      <p:sp>
        <p:nvSpPr>
          <p:cNvPr id="26627" name="Rectangle 3"/>
          <p:cNvSpPr>
            <a:spLocks noChangeArrowheads="1"/>
          </p:cNvSpPr>
          <p:nvPr/>
        </p:nvSpPr>
        <p:spPr bwMode="auto">
          <a:xfrm>
            <a:off x="1728788" y="-811213"/>
            <a:ext cx="29848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dirty="0">
              <a:latin typeface="Cambria" panose="02040503050406030204" pitchFamily="18" charset="0"/>
            </a:endParaRPr>
          </a:p>
        </p:txBody>
      </p:sp>
      <p:graphicFrame>
        <p:nvGraphicFramePr>
          <p:cNvPr id="198661" name="Group 5"/>
          <p:cNvGraphicFramePr>
            <a:graphicFrameLocks noGrp="1"/>
          </p:cNvGraphicFramePr>
          <p:nvPr>
            <p:extLst>
              <p:ext uri="{D42A27DB-BD31-4B8C-83A1-F6EECF244321}">
                <p14:modId xmlns:p14="http://schemas.microsoft.com/office/powerpoint/2010/main" val="875697240"/>
              </p:ext>
            </p:extLst>
          </p:nvPr>
        </p:nvGraphicFramePr>
        <p:xfrm>
          <a:off x="915988" y="1322388"/>
          <a:ext cx="7608887" cy="5394960"/>
        </p:xfrm>
        <a:graphic>
          <a:graphicData uri="http://schemas.openxmlformats.org/drawingml/2006/table">
            <a:tbl>
              <a:tblPr/>
              <a:tblGrid>
                <a:gridCol w="2378075">
                  <a:extLst>
                    <a:ext uri="{9D8B030D-6E8A-4147-A177-3AD203B41FA5}">
                      <a16:colId xmlns:a16="http://schemas.microsoft.com/office/drawing/2014/main" val="20000"/>
                    </a:ext>
                  </a:extLst>
                </a:gridCol>
                <a:gridCol w="5230812">
                  <a:extLst>
                    <a:ext uri="{9D8B030D-6E8A-4147-A177-3AD203B41FA5}">
                      <a16:colId xmlns:a16="http://schemas.microsoft.com/office/drawing/2014/main" val="20001"/>
                    </a:ext>
                  </a:extLst>
                </a:gridCol>
              </a:tblGrid>
              <a:tr h="257175">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t>Caracteristici NTFS</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t>Importanţă</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39211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t>Controlul accesulu</a:t>
                      </a:r>
                      <a:r>
                        <a:rPr kumimoji="0" lang="en-US" sz="1800" b="1" i="0" u="none" strike="noStrike" cap="none" normalizeH="0" baseline="0" dirty="0">
                          <a:ln>
                            <a:noFill/>
                          </a:ln>
                          <a:solidFill>
                            <a:schemeClr val="tx1"/>
                          </a:solidFill>
                          <a:effectLst/>
                          <a:latin typeface="Cambria" panose="02040503050406030204" pitchFamily="18" charset="0"/>
                          <a:cs typeface="Times New Roman" pitchFamily="18" charset="0"/>
                        </a:rPr>
                        <a:t>i</a:t>
                      </a:r>
                      <a:endPar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a:ln>
                            <a:noFill/>
                          </a:ln>
                          <a:solidFill>
                            <a:schemeClr val="tx1"/>
                          </a:solidFill>
                          <a:effectLst/>
                          <a:latin typeface="Cambria" panose="02040503050406030204" pitchFamily="18" charset="0"/>
                          <a:cs typeface="Times New Roman" pitchFamily="18" charset="0"/>
                        </a:rPr>
                        <a:t>Stabilirea drepturilor de acces se poate face atât pentru fişiere individuale cât şi pentru directoare.</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1081088">
                <a:tc>
                  <a:txBody>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br>
                      <a: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t>MFT (Master File Table)</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a:ln>
                            <a:noFill/>
                          </a:ln>
                          <a:solidFill>
                            <a:schemeClr val="tx1"/>
                          </a:solidFill>
                          <a:effectLst/>
                          <a:latin typeface="Cambria" panose="02040503050406030204" pitchFamily="18" charset="0"/>
                          <a:cs typeface="Times New Roman" pitchFamily="18" charset="0"/>
                        </a:rPr>
                        <a:t>Conţine înregistrări pentru fiecare fişier şi director din NTFS;</a:t>
                      </a:r>
                      <a:endParaRPr kumimoji="0" lang="en-US" sz="1800" b="0" i="0" u="none" strike="noStrike" cap="none" normalizeH="0" baseline="0" dirty="0">
                        <a:ln>
                          <a:noFill/>
                        </a:ln>
                        <a:solidFill>
                          <a:schemeClr val="tx1"/>
                        </a:solidFill>
                        <a:effectLst/>
                        <a:latin typeface="Cambria" panose="02040503050406030204"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a:ln>
                            <a:noFill/>
                          </a:ln>
                          <a:solidFill>
                            <a:schemeClr val="tx1"/>
                          </a:solidFill>
                          <a:effectLst/>
                          <a:latin typeface="Cambria" panose="02040503050406030204" pitchFamily="18" charset="0"/>
                          <a:cs typeface="Times New Roman" pitchFamily="18" charset="0"/>
                        </a:rPr>
                        <a:t>Înregistrările cu privire la organizarea NTFS şi MFT sunt redundante în cazul în care prima înregistrare devine coruptă;</a:t>
                      </a:r>
                      <a:endParaRPr kumimoji="0" lang="en-US" sz="1800" b="0" i="0" u="none" strike="noStrike" cap="none" normalizeH="0" baseline="0" dirty="0">
                        <a:ln>
                          <a:noFill/>
                        </a:ln>
                        <a:solidFill>
                          <a:schemeClr val="tx1"/>
                        </a:solidFill>
                        <a:effectLst/>
                        <a:latin typeface="Cambria" panose="02040503050406030204"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a:ln>
                            <a:noFill/>
                          </a:ln>
                          <a:solidFill>
                            <a:schemeClr val="tx1"/>
                          </a:solidFill>
                          <a:effectLst/>
                          <a:latin typeface="Cambria" panose="02040503050406030204" pitchFamily="18" charset="0"/>
                          <a:cs typeface="Times New Roman" pitchFamily="18" charset="0"/>
                        </a:rPr>
                        <a:t>Fişierele de dimensiune mică (sub 1500 octeţi) sunt stocate în întregime în MFT pentru acces mai rapid.</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7064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t>Atributele fişierelor NTFS</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a:ln>
                            <a:noFill/>
                          </a:ln>
                          <a:solidFill>
                            <a:schemeClr val="tx1"/>
                          </a:solidFill>
                          <a:effectLst/>
                          <a:latin typeface="Cambria" panose="02040503050406030204" pitchFamily="18" charset="0"/>
                          <a:cs typeface="Times New Roman" pitchFamily="18" charset="0"/>
                        </a:rPr>
                        <a:t>Atributele fişierelor sunt conţinute în înregistrarea MFT a fişierului. Lista atributelor fişierelor poate fi particularizată pentru anumite medii (Mac, UNIX) şi adăugată pentru a extinde funcţionalitatea NTFS.</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5715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a:ln>
                            <a:noFill/>
                          </a:ln>
                          <a:solidFill>
                            <a:schemeClr val="tx1"/>
                          </a:solidFill>
                          <a:effectLst/>
                          <a:latin typeface="Cambria" panose="02040503050406030204" pitchFamily="18" charset="0"/>
                          <a:cs typeface="Times New Roman" pitchFamily="18" charset="0"/>
                        </a:rPr>
                        <a:t>Numele fişierelor </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a:ln>
                            <a:noFill/>
                          </a:ln>
                          <a:solidFill>
                            <a:schemeClr val="tx1"/>
                          </a:solidFill>
                          <a:effectLst/>
                          <a:latin typeface="Cambria" panose="02040503050406030204" pitchFamily="18" charset="0"/>
                          <a:cs typeface="Times New Roman" pitchFamily="18" charset="0"/>
                        </a:rPr>
                        <a:t>NTFS permite nume de fişiere până la 255 de caractere dar poate genera şi nume 8+3 pentru compatibilitatea cu FAT/DOS</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7577284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ro-RO" altLang="en-US" dirty="0">
                <a:cs typeface="Times New Roman" pitchFamily="18" charset="0"/>
              </a:rPr>
              <a:t>Caracteristici NTFS </a:t>
            </a:r>
            <a:endParaRPr lang="en-US" altLang="en-US" dirty="0">
              <a:cs typeface="Times New Roman" pitchFamily="18" charset="0"/>
            </a:endParaRPr>
          </a:p>
        </p:txBody>
      </p:sp>
      <p:sp>
        <p:nvSpPr>
          <p:cNvPr id="27651" name="Rectangle 3"/>
          <p:cNvSpPr>
            <a:spLocks noChangeArrowheads="1"/>
          </p:cNvSpPr>
          <p:nvPr/>
        </p:nvSpPr>
        <p:spPr bwMode="auto">
          <a:xfrm>
            <a:off x="1728788" y="-811213"/>
            <a:ext cx="1751012"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dirty="0"/>
          </a:p>
        </p:txBody>
      </p:sp>
      <p:graphicFrame>
        <p:nvGraphicFramePr>
          <p:cNvPr id="178248" name="Group 72"/>
          <p:cNvGraphicFramePr>
            <a:graphicFrameLocks noGrp="1"/>
          </p:cNvGraphicFramePr>
          <p:nvPr>
            <p:ph idx="1"/>
            <p:extLst>
              <p:ext uri="{D42A27DB-BD31-4B8C-83A1-F6EECF244321}">
                <p14:modId xmlns:p14="http://schemas.microsoft.com/office/powerpoint/2010/main" val="1497006043"/>
              </p:ext>
            </p:extLst>
          </p:nvPr>
        </p:nvGraphicFramePr>
        <p:xfrm>
          <a:off x="468630" y="1177290"/>
          <a:ext cx="8522970" cy="5680710"/>
        </p:xfrm>
        <a:graphic>
          <a:graphicData uri="http://schemas.openxmlformats.org/drawingml/2006/table">
            <a:tbl>
              <a:tblPr/>
              <a:tblGrid>
                <a:gridCol w="2503170">
                  <a:extLst>
                    <a:ext uri="{9D8B030D-6E8A-4147-A177-3AD203B41FA5}">
                      <a16:colId xmlns:a16="http://schemas.microsoft.com/office/drawing/2014/main" val="20000"/>
                    </a:ext>
                  </a:extLst>
                </a:gridCol>
                <a:gridCol w="6019800">
                  <a:extLst>
                    <a:ext uri="{9D8B030D-6E8A-4147-A177-3AD203B41FA5}">
                      <a16:colId xmlns:a16="http://schemas.microsoft.com/office/drawing/2014/main" val="20001"/>
                    </a:ext>
                  </a:extLst>
                </a:gridCol>
              </a:tblGrid>
              <a:tr h="3275103">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dirty="0">
                          <a:ln>
                            <a:noFill/>
                          </a:ln>
                          <a:solidFill>
                            <a:schemeClr val="tx1"/>
                          </a:solidFill>
                          <a:effectLst/>
                          <a:latin typeface="Cambria" panose="02040503050406030204" pitchFamily="18" charset="0"/>
                          <a:cs typeface="Times New Roman" pitchFamily="18" charset="0"/>
                        </a:rPr>
                        <a:t>Conformitate POSIX </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900" b="0" i="0" u="none" strike="noStrike" cap="none" normalizeH="0" baseline="0" dirty="0">
                          <a:ln>
                            <a:noFill/>
                          </a:ln>
                          <a:solidFill>
                            <a:schemeClr val="tx1"/>
                          </a:solidFill>
                          <a:effectLst/>
                          <a:latin typeface="Cambria" panose="02040503050406030204" pitchFamily="18" charset="0"/>
                          <a:cs typeface="Times New Roman" pitchFamily="18" charset="0"/>
                        </a:rPr>
                        <a:t>Conformitatea cu standardul POSIX permite aplicaţiilor UNIX accesul la fişiere stocate în NTFS sub Windows. Pentru a face asta, NTFS are nevoie de câteva atribute de fişier unice specifice POSIX cum ar fi: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900" b="0" i="0" u="none" strike="noStrike" cap="none" normalizeH="0" baseline="0" dirty="0">
                          <a:ln>
                            <a:noFill/>
                          </a:ln>
                          <a:solidFill>
                            <a:schemeClr val="tx1"/>
                          </a:solidFill>
                          <a:effectLst/>
                          <a:latin typeface="Cambria" panose="02040503050406030204" pitchFamily="18" charset="0"/>
                          <a:cs typeface="Times New Roman" pitchFamily="18" charset="0"/>
                        </a:rPr>
                        <a:t>- Nume de fişiere sensibile la majuscule;</a:t>
                      </a:r>
                      <a:endParaRPr kumimoji="0" lang="en-US" sz="1900" b="0" i="0" u="none" strike="noStrike" cap="none" normalizeH="0" baseline="0" dirty="0">
                        <a:ln>
                          <a:noFill/>
                        </a:ln>
                        <a:solidFill>
                          <a:schemeClr val="tx1"/>
                        </a:solidFill>
                        <a:effectLst/>
                        <a:latin typeface="Cambria" panose="0204050305040603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900" b="0" i="0" u="none" strike="noStrike" cap="none" normalizeH="0" baseline="0" dirty="0">
                          <a:ln>
                            <a:noFill/>
                          </a:ln>
                          <a:solidFill>
                            <a:schemeClr val="tx1"/>
                          </a:solidFill>
                          <a:effectLst/>
                          <a:latin typeface="Cambria" panose="02040503050406030204" pitchFamily="18" charset="0"/>
                          <a:cs typeface="Times New Roman" pitchFamily="18" charset="0"/>
                        </a:rPr>
                        <a:t>- Legături hard (hard-link) ce permit unui fişier să fie accesat de mai multe nume de fişiere;</a:t>
                      </a:r>
                      <a:endParaRPr kumimoji="0" lang="en-US" sz="1900" b="0" i="0" u="none" strike="noStrike" cap="none" normalizeH="0" baseline="0" dirty="0">
                        <a:ln>
                          <a:noFill/>
                        </a:ln>
                        <a:solidFill>
                          <a:schemeClr val="tx1"/>
                        </a:solidFill>
                        <a:effectLst/>
                        <a:latin typeface="Cambria" panose="0204050305040603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900" b="0" i="0" u="none" strike="noStrike" cap="none" normalizeH="0" baseline="0" dirty="0">
                          <a:ln>
                            <a:noFill/>
                          </a:ln>
                          <a:solidFill>
                            <a:schemeClr val="tx1"/>
                          </a:solidFill>
                          <a:effectLst/>
                          <a:latin typeface="Cambria" panose="02040503050406030204" pitchFamily="18" charset="0"/>
                          <a:cs typeface="Times New Roman" pitchFamily="18" charset="0"/>
                        </a:rPr>
                        <a:t>- Atribute suplimentare "time stamp" care să identifice momentul în care un fişier a fost accesat/modificat ultima oară.</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2405607">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dirty="0">
                          <a:ln>
                            <a:noFill/>
                          </a:ln>
                          <a:solidFill>
                            <a:schemeClr val="tx1"/>
                          </a:solidFill>
                          <a:effectLst/>
                          <a:latin typeface="Cambria" panose="02040503050406030204" pitchFamily="18" charset="0"/>
                          <a:cs typeface="Times New Roman" pitchFamily="18" charset="0"/>
                        </a:rPr>
                        <a:t>Suport Macintosh</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900" b="0" i="0" u="none" strike="noStrike" cap="none" normalizeH="0" baseline="0" dirty="0">
                          <a:ln>
                            <a:noFill/>
                          </a:ln>
                          <a:solidFill>
                            <a:schemeClr val="tx1"/>
                          </a:solidFill>
                          <a:effectLst/>
                          <a:latin typeface="Cambria" panose="02040503050406030204" pitchFamily="18" charset="0"/>
                          <a:cs typeface="Times New Roman" pitchFamily="18" charset="0"/>
                        </a:rPr>
                        <a:t>Serviciile Windows pentru Macintosh permit fişierelor să fie accesate atât de utilizatorii Macintosh cât şi de clienţii Windows. Pentru utilizatorii Mac serverul NT arată ca un server AppleShare. NTFS suportă atribute de fişiere  Mac (resource şi data forks) precum şi Finder. Sunt suportate, de asemenea, drepturi Macintosh de control al accesului.</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12042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ro-RO" altLang="en-US" dirty="0">
                <a:cs typeface="Times New Roman" pitchFamily="18" charset="0"/>
              </a:rPr>
              <a:t>Caracteristici NTFS </a:t>
            </a:r>
            <a:endParaRPr lang="en-US" altLang="en-US" dirty="0">
              <a:cs typeface="Times New Roman" pitchFamily="18" charset="0"/>
            </a:endParaRPr>
          </a:p>
        </p:txBody>
      </p:sp>
      <p:sp>
        <p:nvSpPr>
          <p:cNvPr id="27651" name="Rectangle 3"/>
          <p:cNvSpPr>
            <a:spLocks noChangeArrowheads="1"/>
          </p:cNvSpPr>
          <p:nvPr/>
        </p:nvSpPr>
        <p:spPr bwMode="auto">
          <a:xfrm>
            <a:off x="1728788" y="-811213"/>
            <a:ext cx="1751012"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dirty="0"/>
          </a:p>
        </p:txBody>
      </p:sp>
      <p:graphicFrame>
        <p:nvGraphicFramePr>
          <p:cNvPr id="178248" name="Group 72"/>
          <p:cNvGraphicFramePr>
            <a:graphicFrameLocks noGrp="1"/>
          </p:cNvGraphicFramePr>
          <p:nvPr>
            <p:ph idx="1"/>
            <p:extLst>
              <p:ext uri="{D42A27DB-BD31-4B8C-83A1-F6EECF244321}">
                <p14:modId xmlns:p14="http://schemas.microsoft.com/office/powerpoint/2010/main" val="2483445012"/>
              </p:ext>
            </p:extLst>
          </p:nvPr>
        </p:nvGraphicFramePr>
        <p:xfrm>
          <a:off x="673100" y="1727200"/>
          <a:ext cx="8305800" cy="2926092"/>
        </p:xfrm>
        <a:graphic>
          <a:graphicData uri="http://schemas.openxmlformats.org/drawingml/2006/table">
            <a:tbl>
              <a:tblPr/>
              <a:tblGrid>
                <a:gridCol w="2596370">
                  <a:extLst>
                    <a:ext uri="{9D8B030D-6E8A-4147-A177-3AD203B41FA5}">
                      <a16:colId xmlns:a16="http://schemas.microsoft.com/office/drawing/2014/main" val="20000"/>
                    </a:ext>
                  </a:extLst>
                </a:gridCol>
                <a:gridCol w="5709430">
                  <a:extLst>
                    <a:ext uri="{9D8B030D-6E8A-4147-A177-3AD203B41FA5}">
                      <a16:colId xmlns:a16="http://schemas.microsoft.com/office/drawing/2014/main" val="20001"/>
                    </a:ext>
                  </a:extLst>
                </a:gridCol>
              </a:tblGrid>
              <a:tr h="780275">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dirty="0">
                          <a:ln>
                            <a:noFill/>
                          </a:ln>
                          <a:solidFill>
                            <a:schemeClr val="tx1"/>
                          </a:solidFill>
                          <a:effectLst/>
                          <a:latin typeface="Cambria" panose="02040503050406030204" pitchFamily="18" charset="0"/>
                          <a:cs typeface="Times New Roman" pitchFamily="18" charset="0"/>
                        </a:rPr>
                        <a:t>Hot Fixing</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Dacă NTFS găseşte un sector stricat pe un disc SCSI va muta automat fişierele afectate şi îl va marca "bad" fără a fi nevoie de intervenţia utilizatorului.</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1242657">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dirty="0">
                          <a:ln>
                            <a:noFill/>
                          </a:ln>
                          <a:solidFill>
                            <a:schemeClr val="tx1"/>
                          </a:solidFill>
                          <a:effectLst/>
                          <a:latin typeface="Cambria" panose="02040503050406030204" pitchFamily="18" charset="0"/>
                          <a:cs typeface="Times New Roman" pitchFamily="18" charset="0"/>
                        </a:rPr>
                        <a:t>Refacerea sistemului de fişiere</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NTFS utilizează managerul memoriei cache pentru scrierile buffer pe disc în cadrul unui proces denumit "lazy-write". De asemenea, rulează un proces de monitorizare a scrierilor pe disc ceea ce îi permite să refacă sistemul de fişiere în urma unui că</a:t>
                      </a:r>
                      <a:r>
                        <a:rPr kumimoji="0" lang="ro-RO" sz="2000" b="0" i="0" u="none" strike="noStrike" cap="none" normalizeH="0" baseline="0" noProof="0" dirty="0">
                          <a:ln>
                            <a:noFill/>
                          </a:ln>
                          <a:solidFill>
                            <a:schemeClr val="tx1"/>
                          </a:solidFill>
                          <a:effectLst/>
                          <a:latin typeface="Cambria" panose="02040503050406030204" pitchFamily="18" charset="0"/>
                          <a:cs typeface="Times New Roman" pitchFamily="18" charset="0"/>
                        </a:rPr>
                        <a:t>deri</a:t>
                      </a:r>
                      <a:r>
                        <a:rPr kumimoji="0" lang="en-US" sz="2000" b="0" i="0" u="none" strike="noStrike" cap="none" normalizeH="0" baseline="0" dirty="0">
                          <a:ln>
                            <a:noFill/>
                          </a:ln>
                          <a:solidFill>
                            <a:schemeClr val="tx1"/>
                          </a:solidFill>
                          <a:effectLst/>
                          <a:latin typeface="Cambria" panose="02040503050406030204" pitchFamily="18" charset="0"/>
                          <a:cs typeface="Times New Roman" pitchFamily="18" charset="0"/>
                        </a:rPr>
                        <a:t>.</a:t>
                      </a:r>
                      <a:r>
                        <a:rPr kumimoji="0" lang="ro-RO" sz="2000" b="0" i="0" u="none" strike="noStrike" cap="none" normalizeH="0" baseline="0" dirty="0">
                          <a:ln>
                            <a:noFill/>
                          </a:ln>
                          <a:solidFill>
                            <a:schemeClr val="tx1"/>
                          </a:solidFill>
                          <a:effectLst/>
                          <a:latin typeface="Cambria" panose="02040503050406030204" pitchFamily="18" charset="0"/>
                          <a:cs typeface="Times New Roman" pitchFamily="18" charset="0"/>
                        </a:rPr>
                        <a:t> </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ro-RO" altLang="en-US">
                <a:cs typeface="Times New Roman" pitchFamily="18" charset="0"/>
              </a:rPr>
              <a:t>Master File Table - NTFS</a:t>
            </a:r>
            <a:endParaRPr lang="en-US" altLang="en-US" dirty="0">
              <a:cs typeface="Times New Roman" pitchFamily="18" charset="0"/>
            </a:endParaRPr>
          </a:p>
        </p:txBody>
      </p:sp>
      <p:grpSp>
        <p:nvGrpSpPr>
          <p:cNvPr id="28675" name="Group 3"/>
          <p:cNvGrpSpPr>
            <a:grpSpLocks/>
          </p:cNvGrpSpPr>
          <p:nvPr/>
        </p:nvGrpSpPr>
        <p:grpSpPr bwMode="auto">
          <a:xfrm>
            <a:off x="1892300" y="1397000"/>
            <a:ext cx="5843588" cy="4889500"/>
            <a:chOff x="2880" y="6864"/>
            <a:chExt cx="6624" cy="6960"/>
          </a:xfrm>
        </p:grpSpPr>
        <p:pic>
          <p:nvPicPr>
            <p:cNvPr id="28676" name="Picture 4" descr="fig04-03"/>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0" y="6864"/>
              <a:ext cx="6360" cy="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Text Box 5"/>
            <p:cNvSpPr txBox="1">
              <a:spLocks noChangeArrowheads="1"/>
            </p:cNvSpPr>
            <p:nvPr/>
          </p:nvSpPr>
          <p:spPr bwMode="auto">
            <a:xfrm>
              <a:off x="2880" y="13104"/>
              <a:ext cx="6624" cy="7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lgn="ctr">
                <a:spcBef>
                  <a:spcPts val="600"/>
                </a:spcBef>
                <a:spcAft>
                  <a:spcPts val="600"/>
                </a:spcAft>
                <a:buClrTx/>
                <a:buFontTx/>
                <a:buNone/>
              </a:pPr>
              <a:r>
                <a:rPr lang="ro-RO" altLang="en-US" sz="1800" b="1" dirty="0">
                  <a:latin typeface="Cambria" panose="02040503050406030204" pitchFamily="18" charset="0"/>
                  <a:ea typeface="Cambria" panose="02040503050406030204" pitchFamily="18" charset="0"/>
                  <a:cs typeface="Times New Roman" pitchFamily="18" charset="0"/>
                </a:rPr>
                <a:t>Fiabilitatea</a:t>
              </a:r>
              <a:r>
                <a:rPr lang="en-US" altLang="en-US" sz="1800" b="1" dirty="0">
                  <a:latin typeface="Cambria" panose="02040503050406030204" pitchFamily="18" charset="0"/>
                  <a:ea typeface="Cambria" panose="02040503050406030204" pitchFamily="18" charset="0"/>
                  <a:cs typeface="Times New Roman" pitchFamily="18" charset="0"/>
                </a:rPr>
                <a:t> </a:t>
              </a:r>
              <a:r>
                <a:rPr lang="ro-RO" altLang="en-US" sz="1800" b="1" dirty="0">
                  <a:latin typeface="Cambria" panose="02040503050406030204" pitchFamily="18" charset="0"/>
                  <a:ea typeface="Cambria" panose="02040503050406030204" pitchFamily="18" charset="0"/>
                  <a:cs typeface="Times New Roman" pitchFamily="18" charset="0"/>
                </a:rPr>
                <a:t>încorporată</a:t>
              </a:r>
              <a:r>
                <a:rPr lang="en-US" altLang="en-US" sz="1800" b="1" dirty="0">
                  <a:latin typeface="Cambria" panose="02040503050406030204" pitchFamily="18" charset="0"/>
                  <a:ea typeface="Cambria" panose="02040503050406030204" pitchFamily="18" charset="0"/>
                  <a:cs typeface="Times New Roman" pitchFamily="18" charset="0"/>
                </a:rPr>
                <a:t> </a:t>
              </a:r>
              <a:r>
                <a:rPr lang="ro-RO" altLang="en-US" sz="1800" b="1" dirty="0">
                  <a:latin typeface="Cambria" panose="02040503050406030204" pitchFamily="18" charset="0"/>
                  <a:ea typeface="Cambria" panose="02040503050406030204" pitchFamily="18" charset="0"/>
                  <a:cs typeface="Times New Roman" pitchFamily="18" charset="0"/>
                </a:rPr>
                <a:t>prin proiectarea </a:t>
              </a:r>
              <a:r>
                <a:rPr lang="en-US" altLang="en-US" sz="1800" b="1" dirty="0">
                  <a:latin typeface="Cambria" panose="02040503050406030204" pitchFamily="18" charset="0"/>
                  <a:ea typeface="Cambria" panose="02040503050406030204" pitchFamily="18" charset="0"/>
                  <a:cs typeface="Times New Roman" pitchFamily="18" charset="0"/>
                </a:rPr>
                <a:t>MFT</a:t>
              </a:r>
              <a:endParaRPr lang="en-US" altLang="en-US" sz="1800" dirty="0">
                <a:latin typeface="Cambria" panose="02040503050406030204" pitchFamily="18" charset="0"/>
                <a:ea typeface="Cambria" panose="02040503050406030204" pitchFamily="18" charset="0"/>
                <a:cs typeface="Times New Roman" pitchFamily="18" charset="0"/>
              </a:endParaRP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32"/>
          <p:cNvSpPr>
            <a:spLocks noGrp="1" noChangeArrowheads="1"/>
          </p:cNvSpPr>
          <p:nvPr>
            <p:ph type="body" idx="1"/>
          </p:nvPr>
        </p:nvSpPr>
        <p:spPr>
          <a:xfrm>
            <a:off x="723900" y="1231900"/>
            <a:ext cx="8420100" cy="5499100"/>
          </a:xfrm>
        </p:spPr>
        <p:txBody>
          <a:bodyPr/>
          <a:lstStyle/>
          <a:p>
            <a:pPr>
              <a:lnSpc>
                <a:spcPct val="90000"/>
              </a:lnSpc>
            </a:pPr>
            <a:r>
              <a:rPr lang="ro-RO" altLang="en-US" dirty="0">
                <a:latin typeface="Cambria" panose="02040503050406030204" pitchFamily="18" charset="0"/>
                <a:cs typeface="Times New Roman" pitchFamily="18" charset="0"/>
              </a:rPr>
              <a:t>Master File Table (Tabela Master a Fişierelor) a fost proiectată pentru a garanta accesul rapid şi sigur la fişiere. Cele două obiective de cele mai multe ori contradictorii ale sale sunt: </a:t>
            </a:r>
            <a:r>
              <a:rPr lang="ro-RO" altLang="en-US" b="1" i="1" dirty="0">
                <a:latin typeface="Cambria" panose="02040503050406030204" pitchFamily="18" charset="0"/>
                <a:cs typeface="Times New Roman" pitchFamily="18" charset="0"/>
              </a:rPr>
              <a:t>performanţă superioară la regăsirea fişierelor pe disc </a:t>
            </a:r>
            <a:r>
              <a:rPr lang="ro-RO" altLang="en-US" dirty="0">
                <a:latin typeface="Cambria" panose="02040503050406030204" pitchFamily="18" charset="0"/>
                <a:cs typeface="Times New Roman" pitchFamily="18" charset="0"/>
              </a:rPr>
              <a:t>(rapiditate în special pentru fişierele mici şi directoare) pe de o parte, şi o deosebită </a:t>
            </a:r>
            <a:r>
              <a:rPr lang="ro-RO" altLang="en-US" b="1" i="1" dirty="0">
                <a:latin typeface="Cambria" panose="02040503050406030204" pitchFamily="18" charset="0"/>
                <a:cs typeface="Times New Roman" pitchFamily="18" charset="0"/>
              </a:rPr>
              <a:t>fiabilitate,</a:t>
            </a:r>
            <a:r>
              <a:rPr lang="ro-RO" altLang="en-US" dirty="0">
                <a:latin typeface="Cambria" panose="02040503050406030204" pitchFamily="18" charset="0"/>
                <a:cs typeface="Times New Roman" pitchFamily="18" charset="0"/>
              </a:rPr>
              <a:t> (datorată multiplelor caracteristici redundante) pe de altă parte.</a:t>
            </a:r>
          </a:p>
          <a:p>
            <a:pPr>
              <a:lnSpc>
                <a:spcPct val="90000"/>
              </a:lnSpc>
            </a:pPr>
            <a:r>
              <a:rPr lang="ro-RO" altLang="en-US" dirty="0">
                <a:latin typeface="Cambria" panose="02040503050406030204" pitchFamily="18" charset="0"/>
                <a:cs typeface="Times New Roman" pitchFamily="18" charset="0"/>
              </a:rPr>
              <a:t>MFT poate îndeplini ambele obiective foarte bine. În primul rând, definiţia înregistrărilor din MFT permit fişierelor mici şi directoarelor să fie incluse în aceste înregistrări aşa încât împiedică nevoia pentru orice căutare ulterioară sau acces la disc. Pentru fişierele mari NTFS utilizează o structură arborescentă binară ierarhică pentru a asigura rapiditatea la căutare în directoare mari la fel de bine.</a:t>
            </a:r>
          </a:p>
          <a:p>
            <a:pPr>
              <a:lnSpc>
                <a:spcPct val="90000"/>
              </a:lnSpc>
            </a:pPr>
            <a:r>
              <a:rPr lang="ro-RO" altLang="en-US" dirty="0">
                <a:latin typeface="Cambria" panose="02040503050406030204" pitchFamily="18" charset="0"/>
                <a:cs typeface="Times New Roman" pitchFamily="18" charset="0"/>
              </a:rPr>
              <a:t>Fiabilitatea este asigurată prin legătura dintre următoarele caracteristici redundante:</a:t>
            </a:r>
          </a:p>
          <a:p>
            <a:pPr lvl="1">
              <a:lnSpc>
                <a:spcPct val="90000"/>
              </a:lnSpc>
            </a:pPr>
            <a:r>
              <a:rPr lang="ro-RO" altLang="en-US" sz="1600" dirty="0">
                <a:latin typeface="Cambria" panose="02040503050406030204" pitchFamily="18" charset="0"/>
                <a:cs typeface="Times New Roman" pitchFamily="18" charset="0"/>
              </a:rPr>
              <a:t>înregistrarea master redundantă - înregistrarea oglindă (copia) a MFT;</a:t>
            </a:r>
          </a:p>
          <a:p>
            <a:pPr lvl="1">
              <a:lnSpc>
                <a:spcPct val="90000"/>
              </a:lnSpc>
            </a:pPr>
            <a:r>
              <a:rPr lang="ro-RO" altLang="en-US" sz="1600" dirty="0">
                <a:latin typeface="Cambria" panose="02040503050406030204" pitchFamily="18" charset="0"/>
                <a:cs typeface="Times New Roman" pitchFamily="18" charset="0"/>
              </a:rPr>
              <a:t>fişiere şi segmente de date MFT redundante - fişierul oglindă MFT;</a:t>
            </a:r>
          </a:p>
          <a:p>
            <a:pPr lvl="1">
              <a:lnSpc>
                <a:spcPct val="90000"/>
              </a:lnSpc>
            </a:pPr>
            <a:r>
              <a:rPr lang="ro-RO" altLang="en-US" sz="1600" dirty="0">
                <a:latin typeface="Cambria" panose="02040503050406030204" pitchFamily="18" charset="0"/>
                <a:cs typeface="Times New Roman" pitchFamily="18" charset="0"/>
              </a:rPr>
              <a:t>sectoare de boot redundante (existenţa sectorul primar şi a celui dual - copia sa - de boot).</a:t>
            </a:r>
            <a:endParaRPr lang="en-US" altLang="en-US" sz="1600" dirty="0">
              <a:latin typeface="Cambria" panose="02040503050406030204" pitchFamily="18" charset="0"/>
              <a:cs typeface="Times New Roman" pitchFamily="18" charset="0"/>
            </a:endParaRPr>
          </a:p>
        </p:txBody>
      </p:sp>
      <p:sp>
        <p:nvSpPr>
          <p:cNvPr id="29699" name="Rectangle 1033"/>
          <p:cNvSpPr>
            <a:spLocks noGrp="1" noChangeArrowheads="1"/>
          </p:cNvSpPr>
          <p:nvPr>
            <p:ph type="title"/>
          </p:nvPr>
        </p:nvSpPr>
        <p:spPr/>
        <p:txBody>
          <a:bodyPr/>
          <a:lstStyle/>
          <a:p>
            <a:r>
              <a:rPr lang="ro-RO" altLang="en-US">
                <a:latin typeface="Cambria" panose="02040503050406030204" pitchFamily="18" charset="0"/>
                <a:cs typeface="Times New Roman" pitchFamily="18" charset="0"/>
              </a:rPr>
              <a:t>MFT</a:t>
            </a:r>
            <a:endParaRPr lang="en-US" altLang="en-US" dirty="0">
              <a:latin typeface="Cambria" panose="02040503050406030204"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3"/>
          <p:cNvSpPr>
            <a:spLocks noGrp="1" noChangeArrowheads="1"/>
          </p:cNvSpPr>
          <p:nvPr>
            <p:ph type="body" idx="1"/>
          </p:nvPr>
        </p:nvSpPr>
        <p:spPr>
          <a:xfrm>
            <a:off x="685800" y="1371600"/>
            <a:ext cx="8458200" cy="4724400"/>
          </a:xfrm>
        </p:spPr>
        <p:txBody>
          <a:bodyPr/>
          <a:lstStyle/>
          <a:p>
            <a:endParaRPr lang="ro-RO" altLang="en-US" dirty="0">
              <a:latin typeface="Cambria" panose="02040503050406030204" pitchFamily="18" charset="0"/>
              <a:hlinkClick r:id="rId2"/>
            </a:endParaRPr>
          </a:p>
          <a:p>
            <a:endParaRPr lang="ro-RO" altLang="en-US" dirty="0">
              <a:latin typeface="Cambria" panose="02040503050406030204" pitchFamily="18" charset="0"/>
              <a:hlinkClick r:id="rId2"/>
            </a:endParaRPr>
          </a:p>
          <a:p>
            <a:r>
              <a:rPr lang="ro-RO" altLang="en-US" dirty="0">
                <a:latin typeface="Cambria" panose="02040503050406030204" pitchFamily="18" charset="0"/>
                <a:hlinkClick r:id="rId2"/>
              </a:rPr>
              <a:t>https://learn.microsoft.com/en-us/windows-server/storage/file-server/ntfs-overview</a:t>
            </a:r>
            <a:endParaRPr lang="ro-RO" altLang="en-US" dirty="0">
              <a:latin typeface="Cambria" panose="02040503050406030204" pitchFamily="18" charset="0"/>
            </a:endParaRPr>
          </a:p>
          <a:p>
            <a:pPr marL="0" indent="0">
              <a:buNone/>
            </a:pPr>
            <a:endParaRPr lang="ro-RO" altLang="en-US" sz="2200" dirty="0">
              <a:latin typeface="Cambria" panose="02040503050406030204" pitchFamily="18" charset="0"/>
              <a:cs typeface="Times New Roman" pitchFamily="18" charset="0"/>
            </a:endParaRPr>
          </a:p>
        </p:txBody>
      </p:sp>
      <p:sp>
        <p:nvSpPr>
          <p:cNvPr id="30723" name="Rectangle 34"/>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Tabel comparativ NTFS, FAT16 și FAT32</a:t>
            </a:r>
            <a:endParaRPr lang="en-US" altLang="en-US" dirty="0">
              <a:latin typeface="Cambria" panose="02040503050406030204"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Sisteme de fișiere moderne Linux</a:t>
            </a:r>
          </a:p>
        </p:txBody>
      </p:sp>
      <p:sp>
        <p:nvSpPr>
          <p:cNvPr id="3" name="Content Placeholder"/>
          <p:cNvSpPr>
            <a:spLocks noGrp="1"/>
          </p:cNvSpPr>
          <p:nvPr>
            <p:ph idx="1"/>
          </p:nvPr>
        </p:nvSpPr>
        <p:spPr>
          <a:xfrm>
            <a:off x="457200" y="1143000"/>
            <a:ext cx="8229600" cy="4525963"/>
          </a:xfrm>
        </p:spPr>
        <p:txBody>
          <a:bodyPr/>
          <a:lstStyle/>
          <a:p>
            <a:pPr marL="342900" indent="-342900">
              <a:buFont typeface="Arial" panose="020B0604020202020204" pitchFamily="34" charset="0"/>
              <a:buChar char="•"/>
            </a:pPr>
            <a:r>
              <a:rPr lang="ro-RO" altLang="en-US" sz="2000" b="1" dirty="0">
                <a:latin typeface="Cambria" panose="02040503050406030204" pitchFamily="18" charset="0"/>
              </a:rPr>
              <a:t>Btrfs (B-tree FS)</a:t>
            </a:r>
            <a:r>
              <a:rPr lang="ro-RO" altLang="en-US" sz="2000" dirty="0">
                <a:latin typeface="Cambria" panose="02040503050406030204" pitchFamily="18" charset="0"/>
              </a:rPr>
              <a:t> – implicit în Fedora (din 2020) și openSUSE:</a:t>
            </a:r>
          </a:p>
          <a:p>
            <a:pPr marL="685800" indent="-342900">
              <a:buFont typeface="Arial" panose="020B0604020202020204" pitchFamily="34" charset="0"/>
              <a:buChar char="•"/>
            </a:pPr>
            <a:r>
              <a:rPr lang="ro-RO" altLang="en-US" sz="2000" b="1" dirty="0">
                <a:latin typeface="Cambria" panose="02040503050406030204" pitchFamily="18" charset="0"/>
              </a:rPr>
              <a:t>Snapshots și rollback instantaneu</a:t>
            </a:r>
            <a:r>
              <a:rPr lang="ro-RO" altLang="en-US" sz="2000" dirty="0">
                <a:latin typeface="Cambria" panose="02040503050406030204" pitchFamily="18" charset="0"/>
              </a:rPr>
              <a:t> – puteți reveni la o stare anterioară a sistemului</a:t>
            </a:r>
          </a:p>
          <a:p>
            <a:pPr marL="685800" indent="-342900">
              <a:buFont typeface="Arial" panose="020B0604020202020204" pitchFamily="34" charset="0"/>
              <a:buChar char="•"/>
            </a:pPr>
            <a:r>
              <a:rPr lang="ro-RO" altLang="en-US" sz="2000" b="1" dirty="0">
                <a:latin typeface="Cambria" panose="02040503050406030204" pitchFamily="18" charset="0"/>
              </a:rPr>
              <a:t>RAID integrat</a:t>
            </a:r>
            <a:r>
              <a:rPr lang="ro-RO" altLang="en-US" sz="2000" dirty="0">
                <a:latin typeface="Cambria" panose="02040503050406030204" pitchFamily="18" charset="0"/>
              </a:rPr>
              <a:t>, compresie transparentă, deduplicare date</a:t>
            </a:r>
          </a:p>
          <a:p>
            <a:pPr marL="342900" indent="0">
              <a:buNone/>
            </a:pPr>
            <a:r>
              <a:rPr lang="en-US" altLang="en-US" sz="1600" dirty="0">
                <a:latin typeface="Courier New" pitchFamily="49" charset="0"/>
              </a:rPr>
              <a:t>btrfs subvolume snapshot / /snapshots/backup-$(date +%Y%m%d)</a:t>
            </a:r>
          </a:p>
          <a:p>
            <a:pPr>
              <a:buNone/>
            </a:pPr>
            <a:endParaRPr lang="ro-RO" altLang="en-US" sz="2000" dirty="0"/>
          </a:p>
          <a:p>
            <a:pPr marL="342900" indent="-342900">
              <a:buFont typeface="Arial" panose="020B0604020202020204" pitchFamily="34" charset="0"/>
              <a:buChar char="•"/>
            </a:pPr>
            <a:r>
              <a:rPr lang="ro-RO" altLang="en-US" sz="2000" b="1" dirty="0">
                <a:latin typeface="Cambria" panose="02040503050406030204" pitchFamily="18" charset="0"/>
              </a:rPr>
              <a:t>ZFS</a:t>
            </a:r>
            <a:r>
              <a:rPr lang="ro-RO" altLang="en-US" sz="2000" dirty="0">
                <a:latin typeface="Cambria" panose="02040503050406030204" pitchFamily="18" charset="0"/>
              </a:rPr>
              <a:t> – folosit pe Ubuntu Server, FreeBSD, TrueNAS:</a:t>
            </a:r>
          </a:p>
          <a:p>
            <a:pPr marL="685800" indent="-342900">
              <a:buFont typeface="Arial" panose="020B0604020202020204" pitchFamily="34" charset="0"/>
              <a:buChar char="•"/>
            </a:pPr>
            <a:r>
              <a:rPr lang="ro-RO" altLang="en-US" sz="2000" b="1" dirty="0">
                <a:latin typeface="Cambria" panose="02040503050406030204" pitchFamily="18" charset="0"/>
              </a:rPr>
              <a:t>Pool-uri de stocare</a:t>
            </a:r>
            <a:r>
              <a:rPr lang="ro-RO" altLang="en-US" sz="2000" dirty="0">
                <a:latin typeface="Cambria" panose="02040503050406030204" pitchFamily="18" charset="0"/>
              </a:rPr>
              <a:t>, checksumuri end-to-end, self-healing automat</a:t>
            </a:r>
          </a:p>
          <a:p>
            <a:pPr marL="685800" indent="-342900">
              <a:buFont typeface="Arial" panose="020B0604020202020204" pitchFamily="34" charset="0"/>
              <a:buChar char="•"/>
            </a:pPr>
            <a:r>
              <a:rPr lang="ro-RO" altLang="en-US" sz="2000" b="1" dirty="0">
                <a:latin typeface="Cambria" panose="02040503050406030204" pitchFamily="18" charset="0"/>
              </a:rPr>
              <a:t>Standard industrial pentru NAS</a:t>
            </a:r>
            <a:r>
              <a:rPr lang="ro-RO" altLang="en-US" sz="2000" dirty="0">
                <a:latin typeface="Cambria" panose="02040503050406030204" pitchFamily="18" charset="0"/>
              </a:rPr>
              <a:t> (Network Attached Storage)</a:t>
            </a:r>
          </a:p>
          <a:p>
            <a:pPr>
              <a:buNone/>
            </a:pPr>
            <a:endParaRPr lang="ro-RO" altLang="en-US" sz="2000" dirty="0"/>
          </a:p>
          <a:p>
            <a:pPr marL="342900" indent="-342900">
              <a:buFont typeface="Arial" panose="020B0604020202020204" pitchFamily="34" charset="0"/>
              <a:buChar char="•"/>
            </a:pPr>
            <a:r>
              <a:rPr lang="ro-RO" altLang="en-US" sz="2000" b="1" dirty="0">
                <a:latin typeface="Cambria" panose="02040503050406030204" pitchFamily="18" charset="0"/>
              </a:rPr>
              <a:t>XFS</a:t>
            </a:r>
            <a:r>
              <a:rPr lang="ro-RO" altLang="en-US" sz="2000" dirty="0">
                <a:latin typeface="Cambria" panose="02040503050406030204" pitchFamily="18" charset="0"/>
              </a:rPr>
              <a:t> – implicit pe RHEL/CentOS/Rocky Linux:</a:t>
            </a:r>
          </a:p>
          <a:p>
            <a:pPr marL="685800" indent="-342900">
              <a:buFont typeface="Arial" panose="020B0604020202020204" pitchFamily="34" charset="0"/>
              <a:buChar char="•"/>
            </a:pPr>
            <a:r>
              <a:rPr lang="ro-RO" altLang="en-US" sz="2000" b="1" dirty="0">
                <a:latin typeface="Cambria" panose="02040503050406030204" pitchFamily="18" charset="0"/>
              </a:rPr>
              <a:t>Performanță excelentă</a:t>
            </a:r>
            <a:r>
              <a:rPr lang="ro-RO" altLang="en-US" sz="2000" dirty="0">
                <a:latin typeface="Cambria" panose="02040503050406030204" pitchFamily="18" charset="0"/>
              </a:rPr>
              <a:t> pentru fișiere mari și I/O paralel</a:t>
            </a:r>
          </a:p>
          <a:p>
            <a:pPr marL="685800" indent="-342900">
              <a:buFont typeface="Arial" panose="020B0604020202020204" pitchFamily="34" charset="0"/>
              <a:buChar char="•"/>
            </a:pPr>
            <a:r>
              <a:rPr lang="ro-RO" altLang="en-US" sz="2000" b="1" dirty="0">
                <a:latin typeface="Cambria" panose="02040503050406030204" pitchFamily="18" charset="0"/>
              </a:rPr>
              <a:t>Folosit pe servere de producție</a:t>
            </a:r>
            <a:r>
              <a:rPr lang="ro-RO" altLang="en-US" sz="2000" dirty="0">
                <a:latin typeface="Cambria" panose="02040503050406030204" pitchFamily="18" charset="0"/>
              </a:rPr>
              <a:t> și supercomputere</a:t>
            </a:r>
          </a:p>
          <a:p>
            <a:pPr>
              <a:buNone/>
            </a:pPr>
            <a:endParaRPr lang="ro-RO" altLang="en-US" sz="2000" dirty="0"/>
          </a:p>
          <a:p>
            <a:pPr marL="342900" indent="-342900">
              <a:buFont typeface="Arial" panose="020B0604020202020204" pitchFamily="34" charset="0"/>
              <a:buChar char="•"/>
            </a:pPr>
            <a:r>
              <a:rPr lang="ro-RO" altLang="en-US" sz="2000" b="1" dirty="0">
                <a:latin typeface="Cambria" panose="02040503050406030204" pitchFamily="18" charset="0"/>
              </a:rPr>
              <a:t>⚠ ext3 este complet depășit!</a:t>
            </a:r>
            <a:r>
              <a:rPr lang="ro-RO" altLang="en-US" sz="2000" dirty="0">
                <a:latin typeface="Cambria" panose="02040503050406030204" pitchFamily="18" charset="0"/>
              </a:rPr>
              <a:t> ext4 este minimul acceptat azi. Distribuțiile moderne migrează spre Btrfs/XFS.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Comenzi moderne Linux – discuri și sisteme de fișiere</a:t>
            </a:r>
          </a:p>
        </p:txBody>
      </p:sp>
      <p:sp>
        <p:nvSpPr>
          <p:cNvPr id="3" name="Content Placeholder"/>
          <p:cNvSpPr>
            <a:spLocks noGrp="1"/>
          </p:cNvSpPr>
          <p:nvPr>
            <p:ph idx="1"/>
          </p:nvPr>
        </p:nvSpPr>
        <p:spPr>
          <a:xfrm>
            <a:off x="457200" y="1143000"/>
            <a:ext cx="8686800" cy="5463540"/>
          </a:xfrm>
        </p:spPr>
        <p:txBody>
          <a:bodyPr/>
          <a:lstStyle/>
          <a:p>
            <a:pPr marL="342900" indent="-342900">
              <a:buFont typeface="Arial" panose="020B0604020202020204" pitchFamily="34" charset="0"/>
              <a:buChar char="•"/>
            </a:pPr>
            <a:r>
              <a:rPr lang="ro-RO" altLang="en-US" sz="2200" b="1" dirty="0">
                <a:latin typeface="Cambria" panose="02040503050406030204" pitchFamily="18" charset="0"/>
              </a:rPr>
              <a:t>lsblk</a:t>
            </a:r>
            <a:r>
              <a:rPr lang="ro-RO" altLang="en-US" sz="2200" dirty="0">
                <a:latin typeface="Cambria" panose="02040503050406030204" pitchFamily="18" charset="0"/>
              </a:rPr>
              <a:t> – vizualizare structură discuri și partiții</a:t>
            </a:r>
          </a:p>
          <a:p>
            <a:pPr marL="342900" indent="0">
              <a:buNone/>
            </a:pPr>
            <a:r>
              <a:rPr lang="en-US" altLang="en-US" sz="2200" dirty="0">
                <a:latin typeface="Courier New" pitchFamily="49" charset="0"/>
              </a:rPr>
              <a:t>$ lsblk</a:t>
            </a:r>
          </a:p>
          <a:p>
            <a:pPr marL="342900" indent="0">
              <a:buNone/>
            </a:pPr>
            <a:r>
              <a:rPr lang="en-US" altLang="en-US" sz="2200" dirty="0">
                <a:latin typeface="Courier New" pitchFamily="49" charset="0"/>
              </a:rPr>
              <a:t>$ lsblk -f     # afișează și sistemul de fișiere pe </a:t>
            </a:r>
            <a:r>
              <a:rPr lang="en-US" altLang="en-US" sz="2200" dirty="0" err="1">
                <a:latin typeface="Courier New" pitchFamily="49" charset="0"/>
              </a:rPr>
              <a:t>fiecare</a:t>
            </a:r>
            <a:r>
              <a:rPr lang="en-US" altLang="en-US" sz="2200" dirty="0">
                <a:latin typeface="Courier New" pitchFamily="49" charset="0"/>
              </a:rPr>
              <a:t> </a:t>
            </a:r>
            <a:r>
              <a:rPr lang="en-US" altLang="en-US" sz="2200" dirty="0" err="1">
                <a:latin typeface="Courier New" pitchFamily="49" charset="0"/>
              </a:rPr>
              <a:t>partiție</a:t>
            </a:r>
            <a:endParaRPr lang="en-US" altLang="en-US" sz="2200" dirty="0">
              <a:latin typeface="Courier New" pitchFamily="49" charset="0"/>
            </a:endParaRPr>
          </a:p>
          <a:p>
            <a:pPr marL="342900" indent="0">
              <a:buNone/>
            </a:pPr>
            <a:endParaRPr lang="en-US" altLang="en-US" sz="2200" dirty="0">
              <a:latin typeface="Courier New" pitchFamily="49" charset="0"/>
            </a:endParaRPr>
          </a:p>
          <a:p>
            <a:pPr marL="342900" indent="-342900">
              <a:buFont typeface="Arial" panose="020B0604020202020204" pitchFamily="34" charset="0"/>
              <a:buChar char="•"/>
            </a:pPr>
            <a:r>
              <a:rPr lang="ro-RO" altLang="en-US" sz="2200" b="1" dirty="0" err="1">
                <a:latin typeface="Cambria" panose="02040503050406030204" pitchFamily="18" charset="0"/>
              </a:rPr>
              <a:t>findmnt</a:t>
            </a:r>
            <a:r>
              <a:rPr lang="ro-RO" altLang="en-US" sz="2200" dirty="0">
                <a:latin typeface="Cambria" panose="02040503050406030204" pitchFamily="18" charset="0"/>
              </a:rPr>
              <a:t> – vizualizare sisteme de fișiere montate</a:t>
            </a:r>
          </a:p>
          <a:p>
            <a:pPr marL="342900" indent="0">
              <a:buNone/>
            </a:pPr>
            <a:r>
              <a:rPr lang="en-US" altLang="en-US" sz="2200" dirty="0">
                <a:latin typeface="Courier New" pitchFamily="49" charset="0"/>
              </a:rPr>
              <a:t>$ findmnt</a:t>
            </a:r>
          </a:p>
          <a:p>
            <a:pPr marL="342900" indent="0">
              <a:buNone/>
            </a:pPr>
            <a:r>
              <a:rPr lang="en-US" altLang="en-US" sz="2200" dirty="0">
                <a:latin typeface="Courier New" pitchFamily="49" charset="0"/>
              </a:rPr>
              <a:t>$ findmnt --df       #similar cu df</a:t>
            </a:r>
          </a:p>
          <a:p>
            <a:pPr marL="342900" indent="0">
              <a:buNone/>
            </a:pPr>
            <a:endParaRPr lang="en-US" altLang="en-US" sz="2200" dirty="0">
              <a:latin typeface="Courier New" pitchFamily="49" charset="0"/>
            </a:endParaRPr>
          </a:p>
          <a:p>
            <a:pPr marL="342900" indent="-342900">
              <a:buFont typeface="Arial" panose="020B0604020202020204" pitchFamily="34" charset="0"/>
              <a:buChar char="•"/>
            </a:pPr>
            <a:r>
              <a:rPr lang="ro-RO" altLang="en-US" sz="2200" b="1" dirty="0" err="1">
                <a:latin typeface="Cambria" panose="02040503050406030204" pitchFamily="18" charset="0"/>
              </a:rPr>
              <a:t>ncdu</a:t>
            </a:r>
            <a:r>
              <a:rPr lang="ro-RO" altLang="en-US" sz="2200" dirty="0">
                <a:latin typeface="Cambria" panose="02040503050406030204" pitchFamily="18" charset="0"/>
              </a:rPr>
              <a:t> – versiunea interactivă a comenzii du</a:t>
            </a:r>
          </a:p>
          <a:p>
            <a:pPr marL="342900" indent="0">
              <a:buNone/>
            </a:pPr>
            <a:r>
              <a:rPr lang="en-US" altLang="en-US" sz="2200" dirty="0">
                <a:latin typeface="Courier New" pitchFamily="49" charset="0"/>
              </a:rPr>
              <a:t>$ ncdu /home #</a:t>
            </a:r>
            <a:r>
              <a:rPr lang="en-US" altLang="en-US" sz="1800" dirty="0">
                <a:latin typeface="Courier New" pitchFamily="49" charset="0"/>
              </a:rPr>
              <a:t> navigare interactivă prin </a:t>
            </a:r>
            <a:r>
              <a:rPr lang="en-US" altLang="en-US" sz="1800" dirty="0" err="1">
                <a:latin typeface="Courier New" pitchFamily="49" charset="0"/>
              </a:rPr>
              <a:t>utilizarea</a:t>
            </a:r>
            <a:r>
              <a:rPr lang="en-US" altLang="en-US" sz="1800" dirty="0">
                <a:latin typeface="Courier New" pitchFamily="49" charset="0"/>
              </a:rPr>
              <a:t> </a:t>
            </a:r>
            <a:r>
              <a:rPr lang="en-US" altLang="en-US" sz="1800" dirty="0" err="1">
                <a:latin typeface="Courier New" pitchFamily="49" charset="0"/>
              </a:rPr>
              <a:t>spațiului</a:t>
            </a:r>
            <a:endParaRPr lang="en-US" altLang="en-US" sz="1800" dirty="0">
              <a:latin typeface="Courier New" pitchFamily="49"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ro-RO" altLang="en-US" sz="2800" dirty="0">
                <a:latin typeface="Cambria" panose="02040503050406030204" pitchFamily="18" charset="0"/>
                <a:cs typeface="Times New Roman" pitchFamily="18" charset="0"/>
              </a:rPr>
              <a:t>Structura arborescentă a unui sistem de fişiere</a:t>
            </a:r>
            <a:endParaRPr lang="en-US" altLang="en-US" sz="2800" dirty="0">
              <a:latin typeface="Cambria" panose="02040503050406030204" pitchFamily="18" charset="0"/>
              <a:cs typeface="Times New Roman" pitchFamily="18" charset="0"/>
            </a:endParaRPr>
          </a:p>
        </p:txBody>
      </p:sp>
      <p:pic>
        <p:nvPicPr>
          <p:cNvPr id="9219" name="Picture 5"/>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617538" y="1384300"/>
            <a:ext cx="8258175" cy="43418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Comenzi moderne Linux – discuri și sisteme de fișiere</a:t>
            </a:r>
          </a:p>
        </p:txBody>
      </p:sp>
      <p:sp>
        <p:nvSpPr>
          <p:cNvPr id="3" name="Content Placeholder"/>
          <p:cNvSpPr>
            <a:spLocks noGrp="1"/>
          </p:cNvSpPr>
          <p:nvPr>
            <p:ph idx="1"/>
          </p:nvPr>
        </p:nvSpPr>
        <p:spPr>
          <a:xfrm>
            <a:off x="457200" y="1725930"/>
            <a:ext cx="8686800" cy="4880610"/>
          </a:xfrm>
        </p:spPr>
        <p:txBody>
          <a:bodyPr/>
          <a:lstStyle/>
          <a:p>
            <a:pPr marL="342900" indent="-342900">
              <a:buFont typeface="Arial" panose="020B0604020202020204" pitchFamily="34" charset="0"/>
              <a:buChar char="•"/>
            </a:pPr>
            <a:r>
              <a:rPr lang="ro-RO" altLang="en-US" b="1" dirty="0" err="1">
                <a:latin typeface="Cambria" panose="02040503050406030204" pitchFamily="18" charset="0"/>
              </a:rPr>
              <a:t>df</a:t>
            </a:r>
            <a:r>
              <a:rPr lang="ro-RO" altLang="en-US" b="1" dirty="0">
                <a:latin typeface="Cambria" panose="02040503050406030204" pitchFamily="18" charset="0"/>
              </a:rPr>
              <a:t> și du :</a:t>
            </a:r>
          </a:p>
          <a:p>
            <a:pPr marL="342900" indent="0">
              <a:buNone/>
            </a:pPr>
            <a:r>
              <a:rPr lang="en-US" altLang="en-US" dirty="0">
                <a:latin typeface="Courier New" pitchFamily="49" charset="0"/>
              </a:rPr>
              <a:t>$ df -h             # spațiu liber pe toate partițiile (human readable)</a:t>
            </a:r>
          </a:p>
          <a:p>
            <a:pPr marL="342900" indent="0">
              <a:buNone/>
            </a:pPr>
            <a:r>
              <a:rPr lang="en-US" altLang="en-US" dirty="0">
                <a:latin typeface="Courier New" pitchFamily="49" charset="0"/>
              </a:rPr>
              <a:t>$ df -T             # afișează și tipul sistemului de fișiere</a:t>
            </a:r>
          </a:p>
          <a:p>
            <a:pPr marL="342900" indent="0">
              <a:buNone/>
            </a:pPr>
            <a:r>
              <a:rPr lang="en-US" altLang="en-US" dirty="0">
                <a:latin typeface="Courier New" pitchFamily="49" charset="0"/>
              </a:rPr>
              <a:t>$ du -sh *          # dimensiunea fiecărui director din directorul curent</a:t>
            </a:r>
          </a:p>
          <a:p>
            <a:pPr marL="342900" indent="0">
              <a:buNone/>
            </a:pPr>
            <a:r>
              <a:rPr lang="en-US" altLang="en-US" dirty="0">
                <a:latin typeface="Courier New" pitchFamily="49" charset="0"/>
              </a:rPr>
              <a:t>$ du -sh /* 2&gt;/dev/null | sort -rh | head -10   # top 10 directoare mari</a:t>
            </a:r>
          </a:p>
        </p:txBody>
      </p:sp>
    </p:spTree>
    <p:extLst>
      <p:ext uri="{BB962C8B-B14F-4D97-AF65-F5344CB8AC3E}">
        <p14:creationId xmlns:p14="http://schemas.microsoft.com/office/powerpoint/2010/main" val="33631163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ro-RO" altLang="en-US">
                <a:latin typeface="Cambria" panose="02040503050406030204" pitchFamily="18" charset="0"/>
              </a:rPr>
              <a:t>Alte sisteme de fişiere</a:t>
            </a:r>
            <a:endParaRPr lang="en-US" altLang="en-US" dirty="0">
              <a:latin typeface="Cambria" panose="02040503050406030204" pitchFamily="18" charset="0"/>
            </a:endParaRPr>
          </a:p>
        </p:txBody>
      </p:sp>
      <p:sp>
        <p:nvSpPr>
          <p:cNvPr id="31747" name="Rectangle 3"/>
          <p:cNvSpPr>
            <a:spLocks noGrp="1" noChangeArrowheads="1"/>
          </p:cNvSpPr>
          <p:nvPr>
            <p:ph type="body" idx="1"/>
          </p:nvPr>
        </p:nvSpPr>
        <p:spPr>
          <a:xfrm>
            <a:off x="685800" y="1219200"/>
            <a:ext cx="8115300" cy="5384800"/>
          </a:xfrm>
        </p:spPr>
        <p:txBody>
          <a:bodyPr/>
          <a:lstStyle/>
          <a:p>
            <a:r>
              <a:rPr lang="ro-RO" altLang="en-US" sz="2200" dirty="0">
                <a:latin typeface="Cambria" panose="02040503050406030204" pitchFamily="18" charset="0"/>
                <a:cs typeface="Times New Roman" pitchFamily="18" charset="0"/>
              </a:rPr>
              <a:t>Sistemul de fişiere implicit pe Linux este </a:t>
            </a:r>
            <a:r>
              <a:rPr lang="ro-RO" altLang="en-US" sz="2200" b="1" i="1" dirty="0">
                <a:latin typeface="Cambria" panose="02040503050406030204" pitchFamily="18" charset="0"/>
                <a:cs typeface="Times New Roman" pitchFamily="18" charset="0"/>
              </a:rPr>
              <a:t>ext4</a:t>
            </a:r>
            <a:r>
              <a:rPr lang="ro-RO" altLang="en-US" sz="2200" dirty="0">
                <a:latin typeface="Cambria" panose="02040503050406030204" pitchFamily="18" charset="0"/>
                <a:cs typeface="Times New Roman" pitchFamily="18" charset="0"/>
              </a:rPr>
              <a:t> (fourth extended filesystem) – standard pe Ubuntu, Debian, Mint. Distribuțiile moderne (Fedora, openSUSE) folosesc implicit Btrfs. ext3 este considerat depășit. </a:t>
            </a:r>
          </a:p>
          <a:p>
            <a:pPr marL="0" indent="0">
              <a:buNone/>
            </a:pPr>
            <a:r>
              <a:rPr lang="ro-RO" altLang="en-US" sz="2200" dirty="0">
                <a:latin typeface="Cambria" panose="02040503050406030204" pitchFamily="18" charset="0"/>
                <a:cs typeface="Times New Roman" pitchFamily="18" charset="0"/>
              </a:rPr>
              <a:t>Informaţii despre aceste sisteme de fișiere:</a:t>
            </a:r>
            <a:endParaRPr lang="en-US" altLang="en-US" sz="2200" dirty="0">
              <a:latin typeface="Cambria" panose="02040503050406030204" pitchFamily="18" charset="0"/>
              <a:cs typeface="Times New Roman" pitchFamily="18" charset="0"/>
            </a:endParaRPr>
          </a:p>
          <a:p>
            <a:r>
              <a:rPr lang="en-US" altLang="en-US" sz="2200" dirty="0">
                <a:latin typeface="Cambria" panose="02040503050406030204" pitchFamily="18" charset="0"/>
                <a:hlinkClick r:id="rId2"/>
              </a:rPr>
              <a:t>http://en.wikipedia.org/wiki/Ext3</a:t>
            </a:r>
            <a:endParaRPr lang="en-US" altLang="en-US" sz="2200" dirty="0">
              <a:latin typeface="Cambria" panose="02040503050406030204" pitchFamily="18" charset="0"/>
            </a:endParaRPr>
          </a:p>
          <a:p>
            <a:r>
              <a:rPr lang="en-US" altLang="en-US" sz="2200" dirty="0">
                <a:latin typeface="Cambria" panose="02040503050406030204" pitchFamily="18" charset="0"/>
              </a:rPr>
              <a:t>http://en.wikipedia.org/wiki/Ext4</a:t>
            </a:r>
          </a:p>
          <a:p>
            <a:r>
              <a:rPr lang="ro-RO" altLang="en-US" sz="2200" b="1" dirty="0">
                <a:latin typeface="Cambria" panose="02040503050406030204" pitchFamily="18" charset="0"/>
              </a:rPr>
              <a:t>JFS (Journaling FileSystem)</a:t>
            </a:r>
            <a:r>
              <a:rPr lang="ro-RO" altLang="en-US" sz="2200" dirty="0">
                <a:latin typeface="Cambria" panose="02040503050406030204" pitchFamily="18" charset="0"/>
              </a:rPr>
              <a:t> este un sistem de fişiere creat de IBM. A fost folosit pe versiunea de Unix de la IBM, AIX, precum şi pe versiuni de Linux.</a:t>
            </a:r>
          </a:p>
          <a:p>
            <a:r>
              <a:rPr lang="en-US" altLang="en-US" sz="2200" b="1" dirty="0">
                <a:latin typeface="Cambria" panose="02040503050406030204" pitchFamily="18" charset="0"/>
              </a:rPr>
              <a:t>OCFS</a:t>
            </a:r>
            <a:r>
              <a:rPr lang="ro-RO" altLang="en-US" sz="2200" b="1" dirty="0">
                <a:latin typeface="Cambria" panose="02040503050406030204" pitchFamily="18" charset="0"/>
              </a:rPr>
              <a:t>2</a:t>
            </a:r>
            <a:r>
              <a:rPr lang="en-US" altLang="en-US" sz="2200" dirty="0">
                <a:latin typeface="Cambria" panose="02040503050406030204" pitchFamily="18" charset="0"/>
              </a:rPr>
              <a:t> (</a:t>
            </a:r>
            <a:r>
              <a:rPr lang="en-US" altLang="en-US" sz="2200" b="1" dirty="0">
                <a:latin typeface="Cambria" panose="02040503050406030204" pitchFamily="18" charset="0"/>
              </a:rPr>
              <a:t>Oracle Cluster File System</a:t>
            </a:r>
            <a:r>
              <a:rPr lang="en-US" altLang="en-US" sz="2200" dirty="0">
                <a:latin typeface="Cambria" panose="02040503050406030204" pitchFamily="18" charset="0"/>
              </a:rPr>
              <a:t>)</a:t>
            </a:r>
            <a:r>
              <a:rPr lang="ro-RO" altLang="en-US" sz="2200" b="1" dirty="0">
                <a:latin typeface="Cambria" panose="02040503050406030204" pitchFamily="18" charset="0"/>
              </a:rPr>
              <a:t> </a:t>
            </a:r>
            <a:r>
              <a:rPr lang="ro-RO" altLang="en-US" sz="2200" dirty="0">
                <a:latin typeface="Cambria" panose="02040503050406030204" pitchFamily="18" charset="0"/>
              </a:rPr>
              <a:t>– sistem de fişiere creat de Oracle pentru clustere Linux.</a:t>
            </a:r>
          </a:p>
          <a:p>
            <a:pPr>
              <a:buNone/>
            </a:pPr>
            <a:r>
              <a:rPr lang="ro-RO" altLang="en-US" sz="2200" dirty="0">
                <a:latin typeface="Cambria" panose="02040503050406030204" pitchFamily="18" charset="0"/>
              </a:rPr>
              <a:t>	https://oss.oracle.com/projects/ocfs2/</a:t>
            </a:r>
            <a:endParaRPr lang="en-US" altLang="en-US" sz="2200" dirty="0">
              <a:latin typeface="Cambria" panose="02040503050406030204"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dirty="0">
                <a:latin typeface="Cambria" panose="02040503050406030204" pitchFamily="18" charset="0"/>
              </a:rPr>
              <a:t>S</a:t>
            </a:r>
            <a:r>
              <a:rPr lang="ro-RO" altLang="en-US" dirty="0">
                <a:latin typeface="Cambria" panose="02040503050406030204" pitchFamily="18" charset="0"/>
              </a:rPr>
              <a:t>isteme de fişiere</a:t>
            </a:r>
            <a:r>
              <a:rPr lang="en-US" altLang="en-US" dirty="0">
                <a:latin typeface="Cambria" panose="02040503050406030204" pitchFamily="18" charset="0"/>
              </a:rPr>
              <a:t> pentru Linux</a:t>
            </a:r>
          </a:p>
        </p:txBody>
      </p:sp>
      <p:sp>
        <p:nvSpPr>
          <p:cNvPr id="192515" name="Rectangle 3"/>
          <p:cNvSpPr>
            <a:spLocks noGrp="1" noChangeArrowheads="1"/>
          </p:cNvSpPr>
          <p:nvPr>
            <p:ph type="body" idx="1"/>
          </p:nvPr>
        </p:nvSpPr>
        <p:spPr>
          <a:xfrm>
            <a:off x="685800" y="1371600"/>
            <a:ext cx="8115300" cy="4724400"/>
          </a:xfrm>
        </p:spPr>
        <p:txBody>
          <a:bodyPr/>
          <a:lstStyle/>
          <a:p>
            <a:pPr marL="0" indent="0">
              <a:buFontTx/>
              <a:buNone/>
              <a:defRPr/>
            </a:pPr>
            <a:endParaRPr lang="ro-RO" sz="2400" dirty="0">
              <a:latin typeface="Cambria" panose="02040503050406030204" pitchFamily="18" charset="0"/>
            </a:endParaRPr>
          </a:p>
          <a:p>
            <a:pPr marL="0" indent="0">
              <a:buFontTx/>
              <a:buNone/>
              <a:defRPr/>
            </a:pPr>
            <a:r>
              <a:rPr lang="ro-RO" sz="2400" dirty="0">
                <a:latin typeface="Cambria" panose="02040503050406030204" pitchFamily="18" charset="0"/>
              </a:rPr>
              <a:t>Ce sistem de fişiere să alegem pentru o maşină Linux</a:t>
            </a:r>
            <a:r>
              <a:rPr lang="en-US" sz="2400" dirty="0">
                <a:latin typeface="Cambria" panose="02040503050406030204" pitchFamily="18" charset="0"/>
              </a:rPr>
              <a:t>? </a:t>
            </a:r>
            <a:endParaRPr lang="ro-RO" sz="2400" dirty="0">
              <a:latin typeface="Cambria" panose="02040503050406030204" pitchFamily="18" charset="0"/>
            </a:endParaRPr>
          </a:p>
          <a:p>
            <a:pPr>
              <a:defRPr/>
            </a:pPr>
            <a:r>
              <a:rPr lang="ro-RO" sz="2400" dirty="0">
                <a:latin typeface="Cambria" panose="02040503050406030204" pitchFamily="18" charset="0"/>
              </a:rPr>
              <a:t>https://youtu.be/AhjL1SHku7M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l"/>
            <a:r>
              <a:rPr lang="en-US" altLang="en-US" dirty="0">
                <a:latin typeface="Cambria" panose="02040503050406030204" pitchFamily="18" charset="0"/>
              </a:rPr>
              <a:t>Comenzi Unix legate de </a:t>
            </a:r>
            <a:r>
              <a:rPr lang="ro-RO" altLang="en-US" dirty="0">
                <a:latin typeface="Cambria" panose="02040503050406030204" pitchFamily="18" charset="0"/>
              </a:rPr>
              <a:t>HD şi </a:t>
            </a:r>
            <a:r>
              <a:rPr lang="en-US" altLang="en-US" dirty="0">
                <a:latin typeface="Cambria" panose="02040503050406030204" pitchFamily="18" charset="0"/>
              </a:rPr>
              <a:t>parti</a:t>
            </a:r>
            <a:r>
              <a:rPr lang="ro-RO" altLang="en-US" dirty="0">
                <a:latin typeface="Cambria" panose="02040503050406030204" pitchFamily="18" charset="0"/>
              </a:rPr>
              <a:t>ţii</a:t>
            </a:r>
            <a:endParaRPr lang="en-US" altLang="en-US" dirty="0">
              <a:latin typeface="Cambria" panose="02040503050406030204" pitchFamily="18" charset="0"/>
            </a:endParaRPr>
          </a:p>
        </p:txBody>
      </p:sp>
      <p:sp>
        <p:nvSpPr>
          <p:cNvPr id="33795" name="Rectangle 3"/>
          <p:cNvSpPr>
            <a:spLocks noGrp="1" noChangeArrowheads="1"/>
          </p:cNvSpPr>
          <p:nvPr>
            <p:ph type="body" idx="1"/>
          </p:nvPr>
        </p:nvSpPr>
        <p:spPr>
          <a:xfrm>
            <a:off x="685800" y="1857375"/>
            <a:ext cx="7772400" cy="4724400"/>
          </a:xfrm>
        </p:spPr>
        <p:txBody>
          <a:bodyPr/>
          <a:lstStyle/>
          <a:p>
            <a:r>
              <a:rPr lang="ro-RO" altLang="en-US" b="1" i="1" dirty="0">
                <a:latin typeface="Cambria" panose="02040503050406030204" pitchFamily="18" charset="0"/>
                <a:cs typeface="Times New Roman" pitchFamily="18" charset="0"/>
              </a:rPr>
              <a:t>df (disk free)</a:t>
            </a:r>
            <a:r>
              <a:rPr lang="ro-RO" altLang="en-US" dirty="0">
                <a:latin typeface="Cambria" panose="02040503050406030204" pitchFamily="18" charset="0"/>
                <a:cs typeface="Times New Roman" pitchFamily="18" charset="0"/>
              </a:rPr>
              <a:t> – utilizată pentru a determina mărimea spaţiului liber de pe disc</a:t>
            </a:r>
          </a:p>
          <a:p>
            <a:r>
              <a:rPr lang="ro-RO" altLang="en-US" dirty="0">
                <a:latin typeface="Cambria" panose="02040503050406030204" pitchFamily="18" charset="0"/>
                <a:cs typeface="Times New Roman" pitchFamily="18" charset="0"/>
              </a:rPr>
              <a:t>df –h (h = human readable)</a:t>
            </a:r>
          </a:p>
          <a:p>
            <a:r>
              <a:rPr lang="ro-RO" altLang="en-US" b="1" i="1" dirty="0">
                <a:latin typeface="Cambria" panose="02040503050406030204" pitchFamily="18" charset="0"/>
                <a:cs typeface="Times New Roman" pitchFamily="18" charset="0"/>
              </a:rPr>
              <a:t>du (disk usage)</a:t>
            </a:r>
            <a:r>
              <a:rPr lang="ro-RO" altLang="en-US" dirty="0">
                <a:latin typeface="Cambria" panose="02040503050406030204" pitchFamily="18" charset="0"/>
                <a:cs typeface="Times New Roman" pitchFamily="18" charset="0"/>
              </a:rPr>
              <a:t> – utilizată pentru a determina spaţiul ocupat de un director în număr de blocuri de 512 octeţi </a:t>
            </a:r>
          </a:p>
          <a:p>
            <a:r>
              <a:rPr lang="ro-RO" altLang="en-US" dirty="0">
                <a:latin typeface="Cambria" panose="02040503050406030204" pitchFamily="18" charset="0"/>
                <a:cs typeface="Times New Roman" pitchFamily="18" charset="0"/>
              </a:rPr>
              <a:t> du –k (spaţiul ocupat în blocuri de câte 1 KB)</a:t>
            </a:r>
          </a:p>
          <a:p>
            <a:r>
              <a:rPr lang="ro-RO" altLang="en-US" dirty="0">
                <a:latin typeface="Cambria" panose="02040503050406030204" pitchFamily="18" charset="0"/>
                <a:cs typeface="Times New Roman" pitchFamily="18" charset="0"/>
              </a:rPr>
              <a:t>du –k </a:t>
            </a:r>
            <a:r>
              <a:rPr lang="en-US" altLang="en-US" dirty="0">
                <a:latin typeface="Cambria" panose="02040503050406030204" pitchFamily="18" charset="0"/>
                <a:cs typeface="Times New Roman" pitchFamily="18" charset="0"/>
              </a:rPr>
              <a:t>| tail -1</a:t>
            </a:r>
          </a:p>
          <a:p>
            <a:endParaRPr lang="en-US" altLang="en-US" dirty="0">
              <a:latin typeface="Cambria" panose="02040503050406030204"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62000" y="152400"/>
            <a:ext cx="8382000" cy="874713"/>
          </a:xfrm>
        </p:spPr>
        <p:txBody>
          <a:bodyPr/>
          <a:lstStyle/>
          <a:p>
            <a:r>
              <a:rPr lang="en-US" altLang="en-US" sz="3000" dirty="0">
                <a:latin typeface="Cambria" panose="02040503050406030204" pitchFamily="18" charset="0"/>
                <a:cs typeface="Times New Roman" pitchFamily="18" charset="0"/>
              </a:rPr>
              <a:t>Comenzi de backup </a:t>
            </a:r>
            <a:r>
              <a:rPr lang="ro-RO" altLang="en-US" sz="3000" dirty="0">
                <a:latin typeface="Cambria" panose="02040503050406030204" pitchFamily="18" charset="0"/>
                <a:cs typeface="Times New Roman" pitchFamily="18" charset="0"/>
              </a:rPr>
              <a:t>și arhivare de fișiere</a:t>
            </a:r>
            <a:r>
              <a:rPr lang="en-US" altLang="en-US" sz="3000" dirty="0">
                <a:latin typeface="Cambria" panose="02040503050406030204" pitchFamily="18" charset="0"/>
                <a:cs typeface="Times New Roman" pitchFamily="18" charset="0"/>
              </a:rPr>
              <a:t>-Linux</a:t>
            </a:r>
          </a:p>
        </p:txBody>
      </p:sp>
      <p:sp>
        <p:nvSpPr>
          <p:cNvPr id="4099" name="Rectangle 3"/>
          <p:cNvSpPr>
            <a:spLocks noGrp="1" noChangeArrowheads="1"/>
          </p:cNvSpPr>
          <p:nvPr>
            <p:ph type="body" idx="1"/>
          </p:nvPr>
        </p:nvSpPr>
        <p:spPr/>
        <p:txBody>
          <a:bodyPr/>
          <a:lstStyle/>
          <a:p>
            <a:r>
              <a:rPr lang="ro-RO" b="1" dirty="0">
                <a:latin typeface="Cambria" panose="02040503050406030204" pitchFamily="18" charset="0"/>
              </a:rPr>
              <a:t>Arhivarea și compresia fișierelor</a:t>
            </a:r>
            <a:r>
              <a:rPr lang="en-US" dirty="0">
                <a:latin typeface="Cambria" panose="02040503050406030204" pitchFamily="18" charset="0"/>
              </a:rPr>
              <a:t> </a:t>
            </a:r>
            <a:r>
              <a:rPr lang="ro-RO" dirty="0">
                <a:latin typeface="Cambria" panose="02040503050406030204" pitchFamily="18" charset="0"/>
              </a:rPr>
              <a:t>reprezintă operațiile utilizate atunci când unul sau mai multe fișiere</a:t>
            </a:r>
            <a:r>
              <a:rPr lang="en-US" dirty="0">
                <a:latin typeface="Cambria" panose="02040503050406030204" pitchFamily="18" charset="0"/>
              </a:rPr>
              <a:t> </a:t>
            </a:r>
            <a:r>
              <a:rPr lang="ro-RO" dirty="0">
                <a:latin typeface="Cambria" panose="02040503050406030204" pitchFamily="18" charset="0"/>
              </a:rPr>
              <a:t>trebuie transmise sau stocate în mod eficient</a:t>
            </a:r>
            <a:r>
              <a:rPr lang="en-US" dirty="0">
                <a:latin typeface="Cambria" panose="02040503050406030204" pitchFamily="18" charset="0"/>
              </a:rPr>
              <a:t>. </a:t>
            </a:r>
            <a:r>
              <a:rPr lang="ro-RO" dirty="0">
                <a:latin typeface="Cambria" panose="02040503050406030204" pitchFamily="18" charset="0"/>
              </a:rPr>
              <a:t>Există două aspecte cu privire la această operație</a:t>
            </a:r>
            <a:r>
              <a:rPr lang="en-US" dirty="0">
                <a:latin typeface="Cambria" panose="02040503050406030204" pitchFamily="18" charset="0"/>
              </a:rPr>
              <a:t>:</a:t>
            </a:r>
          </a:p>
          <a:p>
            <a:r>
              <a:rPr lang="ro-RO" b="1" dirty="0">
                <a:latin typeface="Cambria" panose="02040503050406030204" pitchFamily="18" charset="0"/>
              </a:rPr>
              <a:t>Arhivarea</a:t>
            </a:r>
            <a:r>
              <a:rPr lang="en-US" dirty="0">
                <a:latin typeface="Cambria" panose="02040503050406030204" pitchFamily="18" charset="0"/>
              </a:rPr>
              <a:t> – </a:t>
            </a:r>
            <a:r>
              <a:rPr lang="ro-RO" dirty="0">
                <a:latin typeface="Cambria" panose="02040503050406030204" pitchFamily="18" charset="0"/>
              </a:rPr>
              <a:t>Reprezintă combinarea mai multor fișiere într-unul singur</a:t>
            </a:r>
            <a:r>
              <a:rPr lang="en-US" dirty="0">
                <a:latin typeface="Cambria" panose="02040503050406030204" pitchFamily="18" charset="0"/>
              </a:rPr>
              <a:t>, </a:t>
            </a:r>
            <a:r>
              <a:rPr lang="ro-RO" dirty="0">
                <a:latin typeface="Cambria" panose="02040503050406030204" pitchFamily="18" charset="0"/>
              </a:rPr>
              <a:t>ceea ce facilitează transmiterea acestora</a:t>
            </a:r>
            <a:endParaRPr lang="en-US" dirty="0">
              <a:latin typeface="Cambria" panose="02040503050406030204" pitchFamily="18" charset="0"/>
            </a:endParaRPr>
          </a:p>
          <a:p>
            <a:r>
              <a:rPr lang="ro-RO" b="1" dirty="0">
                <a:latin typeface="Cambria" panose="02040503050406030204" pitchFamily="18" charset="0"/>
              </a:rPr>
              <a:t>Compresia</a:t>
            </a:r>
            <a:r>
              <a:rPr lang="en-US" dirty="0">
                <a:latin typeface="Cambria" panose="02040503050406030204" pitchFamily="18" charset="0"/>
              </a:rPr>
              <a:t> – </a:t>
            </a:r>
            <a:r>
              <a:rPr lang="ro-RO" dirty="0">
                <a:latin typeface="Cambria" panose="02040503050406030204" pitchFamily="18" charset="0"/>
              </a:rPr>
              <a:t>Reprezintă reducerea dimensiunilor fișierelor prin eliminarea informației redundante</a:t>
            </a:r>
            <a:endParaRPr lang="en-US" dirty="0">
              <a:latin typeface="Cambria" panose="02040503050406030204" pitchFamily="18" charset="0"/>
            </a:endParaRPr>
          </a:p>
          <a:p>
            <a:pPr>
              <a:lnSpc>
                <a:spcPct val="90000"/>
              </a:lnSpc>
            </a:pPr>
            <a:r>
              <a:rPr lang="ro-RO" altLang="en-US" dirty="0">
                <a:latin typeface="Cambria" panose="02040503050406030204" pitchFamily="18" charset="0"/>
                <a:cs typeface="Times New Roman" pitchFamily="18" charset="0"/>
              </a:rPr>
              <a:t>Putem arhiva mai multe fișiere într-o singură arhivă și apoi o putem comprima, sau putem comprima un fișier individual</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Prima operație se numește </a:t>
            </a:r>
            <a:r>
              <a:rPr lang="ro-RO" altLang="en-US" b="1" dirty="0">
                <a:latin typeface="Cambria" panose="02040503050406030204" pitchFamily="18" charset="0"/>
                <a:cs typeface="Times New Roman" pitchFamily="18" charset="0"/>
              </a:rPr>
              <a:t>arhivare</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iar cea de-a doua se numește </a:t>
            </a:r>
            <a:r>
              <a:rPr lang="ro-RO" altLang="en-US" b="1" dirty="0">
                <a:latin typeface="Cambria" panose="02040503050406030204" pitchFamily="18" charset="0"/>
                <a:cs typeface="Times New Roman" pitchFamily="18" charset="0"/>
              </a:rPr>
              <a:t>comprimare</a:t>
            </a:r>
            <a:r>
              <a:rPr lang="en-US" altLang="en-US" dirty="0">
                <a:latin typeface="Cambria" panose="02040503050406030204" pitchFamily="18" charset="0"/>
                <a:cs typeface="Times New Roman" pitchFamily="18" charset="0"/>
              </a:rPr>
              <a:t>. </a:t>
            </a:r>
          </a:p>
          <a:p>
            <a:pPr>
              <a:lnSpc>
                <a:spcPct val="90000"/>
              </a:lnSpc>
            </a:pPr>
            <a:r>
              <a:rPr lang="ro-RO" altLang="en-US" dirty="0">
                <a:latin typeface="Cambria" panose="02040503050406030204" pitchFamily="18" charset="0"/>
                <a:cs typeface="Times New Roman" pitchFamily="18" charset="0"/>
              </a:rPr>
              <a:t>Operația de preluare a unei arhive, decomprimare și extragere a unuia sau a mai multor fișiere poartă numele de </a:t>
            </a:r>
            <a:r>
              <a:rPr lang="ro-RO" altLang="en-US" b="1" dirty="0">
                <a:latin typeface="Cambria" panose="02040503050406030204" pitchFamily="18" charset="0"/>
                <a:cs typeface="Times New Roman" pitchFamily="18" charset="0"/>
              </a:rPr>
              <a:t>dezarhivare</a:t>
            </a:r>
            <a:r>
              <a:rPr lang="en-US" altLang="en-US" dirty="0">
                <a:latin typeface="Cambria" panose="02040503050406030204" pitchFamily="18" charset="0"/>
                <a:cs typeface="Times New Roman" pitchFamily="18" charset="0"/>
              </a:rPr>
              <a:t>.</a:t>
            </a:r>
          </a:p>
        </p:txBody>
      </p:sp>
    </p:spTree>
    <p:extLst>
      <p:ext uri="{BB962C8B-B14F-4D97-AF65-F5344CB8AC3E}">
        <p14:creationId xmlns:p14="http://schemas.microsoft.com/office/powerpoint/2010/main" val="32099617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Comprimarea fișierelor</a:t>
            </a:r>
            <a:endParaRPr lang="en-US" altLang="en-US" dirty="0">
              <a:latin typeface="Cambria" panose="02040503050406030204" pitchFamily="18" charset="0"/>
              <a:cs typeface="Times New Roman" pitchFamily="18" charset="0"/>
            </a:endParaRPr>
          </a:p>
        </p:txBody>
      </p:sp>
      <p:sp>
        <p:nvSpPr>
          <p:cNvPr id="4099" name="Rectangle 3"/>
          <p:cNvSpPr>
            <a:spLocks noGrp="1" noChangeArrowheads="1"/>
          </p:cNvSpPr>
          <p:nvPr>
            <p:ph type="body" idx="1"/>
          </p:nvPr>
        </p:nvSpPr>
        <p:spPr/>
        <p:txBody>
          <a:bodyPr/>
          <a:lstStyle/>
          <a:p>
            <a:r>
              <a:rPr lang="ro-RO" altLang="en-US" b="1" i="1" dirty="0">
                <a:latin typeface="Cambria" panose="02040503050406030204" pitchFamily="18" charset="0"/>
                <a:cs typeface="Times New Roman" pitchFamily="18" charset="0"/>
              </a:rPr>
              <a:t>Comprimarea fișierelor </a:t>
            </a:r>
            <a:r>
              <a:rPr lang="ro-RO" altLang="en-US" dirty="0">
                <a:latin typeface="Cambria" panose="02040503050406030204" pitchFamily="18" charset="0"/>
                <a:cs typeface="Times New Roman" pitchFamily="18" charset="0"/>
              </a:rPr>
              <a:t>le face să aibă dimensiuni mai mici prin eliminarea informațiilor duplicate, ele putând fi restaurate atunci când este necesar</a:t>
            </a:r>
            <a:r>
              <a:rPr lang="en-US" altLang="en-US" dirty="0">
                <a:latin typeface="Cambria" panose="02040503050406030204" pitchFamily="18" charset="0"/>
                <a:cs typeface="Times New Roman" pitchFamily="18" charset="0"/>
              </a:rPr>
              <a:t>.</a:t>
            </a:r>
          </a:p>
          <a:p>
            <a:pPr marL="0" indent="0">
              <a:buNone/>
            </a:pPr>
            <a:r>
              <a:rPr lang="ro-RO" altLang="en-US" dirty="0">
                <a:latin typeface="Cambria" panose="02040503050406030204" pitchFamily="18" charset="0"/>
                <a:cs typeface="Times New Roman" pitchFamily="18" charset="0"/>
              </a:rPr>
              <a:t>Există două feluri de comprimare</a:t>
            </a:r>
            <a:r>
              <a:rPr lang="en-US" altLang="en-US" dirty="0">
                <a:latin typeface="Cambria" panose="02040503050406030204" pitchFamily="18" charset="0"/>
                <a:cs typeface="Times New Roman" pitchFamily="18" charset="0"/>
              </a:rPr>
              <a:t>:</a:t>
            </a:r>
          </a:p>
          <a:p>
            <a:r>
              <a:rPr lang="en-US" altLang="en-US" b="1" dirty="0">
                <a:latin typeface="Cambria" panose="02040503050406030204" pitchFamily="18" charset="0"/>
                <a:cs typeface="Times New Roman" pitchFamily="18" charset="0"/>
              </a:rPr>
              <a:t>“Lossless”:</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Comprimare fără pierderea niciunei informații din fișierul original</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Comprimarea și decomprimarea fișierului lasă fișierul original intact</a:t>
            </a:r>
            <a:r>
              <a:rPr lang="en-US" altLang="en-US" dirty="0">
                <a:latin typeface="Cambria" panose="02040503050406030204" pitchFamily="18" charset="0"/>
                <a:cs typeface="Times New Roman" pitchFamily="18" charset="0"/>
              </a:rPr>
              <a:t>.</a:t>
            </a:r>
          </a:p>
          <a:p>
            <a:r>
              <a:rPr lang="en-US" altLang="en-US" b="1" dirty="0">
                <a:latin typeface="Cambria" panose="02040503050406030204" pitchFamily="18" charset="0"/>
                <a:cs typeface="Times New Roman" pitchFamily="18" charset="0"/>
              </a:rPr>
              <a:t>“Lossy”:</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În acest caz comprimarea se face prin eliminarea unor informații din fișierul original astfel încât operația de decompresie va genera un fișier puțin diferit față de cel original</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Spre exemplu, un fișier imagine cu două nuanțe apropiate de roșu poate fi făcut  mai mic prin considerarea acestor două nuanțe la fel</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De cele mai multe ori, ochiul uman nu poate face diferența între aceste două nuanțe.</a:t>
            </a:r>
            <a:endParaRPr lang="en-US" altLang="en-US" dirty="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46202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Compresia fișierelor</a:t>
            </a:r>
            <a:endParaRPr lang="en-US" altLang="en-US" dirty="0">
              <a:latin typeface="Cambria" panose="02040503050406030204" pitchFamily="18" charset="0"/>
              <a:cs typeface="Times New Roman" pitchFamily="18" charset="0"/>
            </a:endParaRPr>
          </a:p>
        </p:txBody>
      </p:sp>
      <p:sp>
        <p:nvSpPr>
          <p:cNvPr id="4099" name="Rectangle 3"/>
          <p:cNvSpPr>
            <a:spLocks noGrp="1" noChangeArrowheads="1"/>
          </p:cNvSpPr>
          <p:nvPr>
            <p:ph type="body" idx="1"/>
          </p:nvPr>
        </p:nvSpPr>
        <p:spPr>
          <a:xfrm>
            <a:off x="685800" y="1914525"/>
            <a:ext cx="7772400" cy="4724400"/>
          </a:xfrm>
        </p:spPr>
        <p:txBody>
          <a:bodyPr/>
          <a:lstStyle/>
          <a:p>
            <a:r>
              <a:rPr lang="ro-RO" altLang="en-US" dirty="0">
                <a:latin typeface="Cambria" panose="02040503050406030204" pitchFamily="18" charset="0"/>
                <a:cs typeface="Times New Roman" pitchFamily="18" charset="0"/>
              </a:rPr>
              <a:t>În concluzie, compresia de tip </a:t>
            </a:r>
            <a:r>
              <a:rPr lang="en-US" altLang="en-US" dirty="0">
                <a:latin typeface="Cambria" panose="02040503050406030204" pitchFamily="18" charset="0"/>
                <a:cs typeface="Times New Roman" pitchFamily="18" charset="0"/>
              </a:rPr>
              <a:t>“</a:t>
            </a:r>
            <a:r>
              <a:rPr lang="en-US" altLang="en-US" i="1" dirty="0">
                <a:latin typeface="Cambria" panose="02040503050406030204" pitchFamily="18" charset="0"/>
                <a:cs typeface="Times New Roman" pitchFamily="18" charset="0"/>
              </a:rPr>
              <a:t>lossy” </a:t>
            </a:r>
            <a:r>
              <a:rPr lang="ro-RO" altLang="en-US" dirty="0">
                <a:latin typeface="Cambria" panose="02040503050406030204" pitchFamily="18" charset="0"/>
                <a:cs typeface="Times New Roman" pitchFamily="18" charset="0"/>
              </a:rPr>
              <a:t>este utilizată </a:t>
            </a:r>
            <a:r>
              <a:rPr lang="en-US" altLang="en-US" i="1"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în cazul fișierelor media deoarece rezultatul este sub forma unor fișiere de dimensiuni reduse și, de regulă, oamenii nu pot face diferența între </a:t>
            </a:r>
            <a:r>
              <a:rPr lang="en-US" altLang="en-US" dirty="0">
                <a:latin typeface="Cambria" panose="02040503050406030204" pitchFamily="18" charset="0"/>
                <a:cs typeface="Times New Roman" pitchFamily="18" charset="0"/>
              </a:rPr>
              <a:t>original </a:t>
            </a:r>
            <a:r>
              <a:rPr lang="ro-RO" altLang="en-US" dirty="0">
                <a:latin typeface="Cambria" panose="02040503050406030204" pitchFamily="18" charset="0"/>
                <a:cs typeface="Times New Roman" pitchFamily="18" charset="0"/>
              </a:rPr>
              <a:t>versiunea modificată (comprimată)</a:t>
            </a:r>
            <a:r>
              <a:rPr lang="en-US" altLang="en-US" dirty="0">
                <a:latin typeface="Cambria" panose="02040503050406030204" pitchFamily="18" charset="0"/>
                <a:cs typeface="Times New Roman" pitchFamily="18" charset="0"/>
              </a:rPr>
              <a:t>.</a:t>
            </a:r>
          </a:p>
          <a:p>
            <a:r>
              <a:rPr lang="ro-RO" altLang="en-US" dirty="0">
                <a:latin typeface="Cambria" panose="02040503050406030204" pitchFamily="18" charset="0"/>
                <a:cs typeface="Times New Roman" pitchFamily="18" charset="0"/>
              </a:rPr>
              <a:t>Pentru fișiere ce trebuie să rămână nemodificate </a:t>
            </a:r>
            <a:r>
              <a:rPr lang="en-US" altLang="en-US" dirty="0">
                <a:latin typeface="Cambria" panose="02040503050406030204" pitchFamily="18" charset="0"/>
                <a:cs typeface="Times New Roman" pitchFamily="18" charset="0"/>
              </a:rPr>
              <a:t>(document</a:t>
            </a:r>
            <a:r>
              <a:rPr lang="ro-RO" altLang="en-US" dirty="0">
                <a:latin typeface="Cambria" panose="02040503050406030204" pitchFamily="18" charset="0"/>
                <a:cs typeface="Times New Roman" pitchFamily="18" charset="0"/>
              </a:rPr>
              <a:t>e</a:t>
            </a:r>
            <a:r>
              <a:rPr lang="en-US" altLang="en-US" dirty="0">
                <a:latin typeface="Cambria" panose="02040503050406030204" pitchFamily="18" charset="0"/>
                <a:cs typeface="Times New Roman" pitchFamily="18" charset="0"/>
              </a:rPr>
              <a:t>,</a:t>
            </a:r>
            <a:r>
              <a:rPr lang="ro-RO" altLang="en-US" dirty="0">
                <a:latin typeface="Cambria" panose="02040503050406030204" pitchFamily="18" charset="0"/>
                <a:cs typeface="Times New Roman" pitchFamily="18" charset="0"/>
              </a:rPr>
              <a:t> fișiere de tip </a:t>
            </a:r>
            <a:r>
              <a:rPr lang="en-US" altLang="en-US" dirty="0">
                <a:latin typeface="Cambria" panose="02040503050406030204" pitchFamily="18" charset="0"/>
                <a:cs typeface="Times New Roman" pitchFamily="18" charset="0"/>
              </a:rPr>
              <a:t>log</a:t>
            </a:r>
            <a:r>
              <a:rPr lang="ro-RO" altLang="en-US" dirty="0">
                <a:latin typeface="Cambria" panose="02040503050406030204" pitchFamily="18" charset="0"/>
                <a:cs typeface="Times New Roman" pitchFamily="18" charset="0"/>
              </a:rPr>
              <a:t> sau</a:t>
            </a:r>
            <a:r>
              <a:rPr lang="en-US" altLang="en-US" dirty="0">
                <a:latin typeface="Cambria" panose="02040503050406030204" pitchFamily="18" charset="0"/>
                <a:cs typeface="Times New Roman" pitchFamily="18" charset="0"/>
              </a:rPr>
              <a:t> software) </a:t>
            </a:r>
            <a:r>
              <a:rPr lang="ro-RO" altLang="en-US" dirty="0">
                <a:latin typeface="Cambria" panose="02040503050406030204" pitchFamily="18" charset="0"/>
                <a:cs typeface="Times New Roman" pitchFamily="18" charset="0"/>
              </a:rPr>
              <a:t>trebuie să folosim compresia de tip </a:t>
            </a:r>
            <a:r>
              <a:rPr lang="en-US" altLang="en-US" dirty="0">
                <a:latin typeface="Cambria" panose="02040503050406030204" pitchFamily="18" charset="0"/>
                <a:cs typeface="Times New Roman" pitchFamily="18" charset="0"/>
              </a:rPr>
              <a:t>“lossless”.</a:t>
            </a:r>
          </a:p>
          <a:p>
            <a:r>
              <a:rPr lang="ro-RO" altLang="en-US" dirty="0">
                <a:latin typeface="Cambria" panose="02040503050406030204" pitchFamily="18" charset="0"/>
                <a:cs typeface="Times New Roman" pitchFamily="18" charset="0"/>
              </a:rPr>
              <a:t>Majoritatea formatelor de imagini, precum </a:t>
            </a:r>
            <a:r>
              <a:rPr lang="en-US" altLang="en-US" dirty="0">
                <a:latin typeface="Cambria" panose="02040503050406030204" pitchFamily="18" charset="0"/>
                <a:cs typeface="Times New Roman" pitchFamily="18" charset="0"/>
              </a:rPr>
              <a:t>GIF, PNG</a:t>
            </a:r>
            <a:r>
              <a:rPr lang="ro-RO" altLang="en-US" dirty="0">
                <a:latin typeface="Cambria" panose="02040503050406030204" pitchFamily="18" charset="0"/>
                <a:cs typeface="Times New Roman" pitchFamily="18" charset="0"/>
              </a:rPr>
              <a:t> sau</a:t>
            </a:r>
            <a:r>
              <a:rPr lang="en-US" altLang="en-US" dirty="0">
                <a:latin typeface="Cambria" panose="02040503050406030204" pitchFamily="18" charset="0"/>
                <a:cs typeface="Times New Roman" pitchFamily="18" charset="0"/>
              </a:rPr>
              <a:t> JPEG</a:t>
            </a:r>
            <a:r>
              <a:rPr lang="ro-RO" altLang="en-US" dirty="0">
                <a:latin typeface="Cambria" panose="02040503050406030204" pitchFamily="18" charset="0"/>
                <a:cs typeface="Times New Roman" pitchFamily="18" charset="0"/>
              </a:rPr>
              <a:t> implementează algoritmi de compresie de tip </a:t>
            </a:r>
            <a:r>
              <a:rPr lang="en-US" altLang="en-US" dirty="0">
                <a:latin typeface="Cambria" panose="02040503050406030204" pitchFamily="18" charset="0"/>
                <a:cs typeface="Times New Roman" pitchFamily="18" charset="0"/>
              </a:rPr>
              <a:t>“lossy”</a:t>
            </a:r>
            <a:r>
              <a:rPr lang="ro-RO" altLang="en-US" dirty="0">
                <a:latin typeface="Cambria" panose="02040503050406030204" pitchFamily="18" charset="0"/>
                <a:cs typeface="Times New Roman" pitchFamily="18" charset="0"/>
              </a:rPr>
              <a:t>.</a:t>
            </a:r>
            <a:endParaRPr lang="en-US" altLang="en-US" dirty="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40019379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Comenzi</a:t>
            </a:r>
            <a:r>
              <a:rPr lang="en-US" altLang="en-US" dirty="0">
                <a:latin typeface="Cambria" panose="02040503050406030204" pitchFamily="18" charset="0"/>
                <a:cs typeface="Times New Roman" pitchFamily="18" charset="0"/>
              </a:rPr>
              <a:t> de backup  - UNIX</a:t>
            </a:r>
            <a:r>
              <a:rPr lang="ro-RO" altLang="en-US" dirty="0">
                <a:latin typeface="Cambria" panose="02040503050406030204" pitchFamily="18" charset="0"/>
                <a:cs typeface="Times New Roman" pitchFamily="18" charset="0"/>
              </a:rPr>
              <a:t>/Linux</a:t>
            </a:r>
            <a:endParaRPr lang="en-US" altLang="en-US" dirty="0">
              <a:latin typeface="Cambria" panose="02040503050406030204" pitchFamily="18" charset="0"/>
              <a:cs typeface="Times New Roman" pitchFamily="18" charset="0"/>
            </a:endParaRPr>
          </a:p>
        </p:txBody>
      </p:sp>
      <p:sp>
        <p:nvSpPr>
          <p:cNvPr id="4099" name="Rectangle 3"/>
          <p:cNvSpPr>
            <a:spLocks noGrp="1" noChangeArrowheads="1"/>
          </p:cNvSpPr>
          <p:nvPr>
            <p:ph type="body" idx="1"/>
          </p:nvPr>
        </p:nvSpPr>
        <p:spPr>
          <a:xfrm>
            <a:off x="685800" y="1371600"/>
            <a:ext cx="7772400" cy="5054600"/>
          </a:xfrm>
        </p:spPr>
        <p:txBody>
          <a:bodyPr/>
          <a:lstStyle/>
          <a:p>
            <a:pPr>
              <a:lnSpc>
                <a:spcPct val="90000"/>
              </a:lnSpc>
            </a:pPr>
            <a:r>
              <a:rPr lang="en-US" altLang="en-US" b="1" dirty="0">
                <a:latin typeface="Cambria" panose="02040503050406030204" pitchFamily="18" charset="0"/>
                <a:cs typeface="Times New Roman" pitchFamily="18" charset="0"/>
              </a:rPr>
              <a:t>tar</a:t>
            </a:r>
            <a:r>
              <a:rPr lang="en-US" altLang="en-US" dirty="0">
                <a:latin typeface="Cambria" panose="02040503050406030204" pitchFamily="18" charset="0"/>
                <a:cs typeface="Times New Roman" pitchFamily="18" charset="0"/>
              </a:rPr>
              <a:t> (</a:t>
            </a:r>
            <a:r>
              <a:rPr lang="en-US" altLang="en-US" b="1" dirty="0">
                <a:latin typeface="Cambria" panose="02040503050406030204" pitchFamily="18" charset="0"/>
                <a:cs typeface="Times New Roman" pitchFamily="18" charset="0"/>
              </a:rPr>
              <a:t>t</a:t>
            </a:r>
            <a:r>
              <a:rPr lang="en-US" altLang="en-US" dirty="0">
                <a:latin typeface="Cambria" panose="02040503050406030204" pitchFamily="18" charset="0"/>
                <a:cs typeface="Times New Roman" pitchFamily="18" charset="0"/>
              </a:rPr>
              <a:t>ape </a:t>
            </a:r>
            <a:r>
              <a:rPr lang="en-US" altLang="en-US" b="1" dirty="0">
                <a:latin typeface="Cambria" panose="02040503050406030204" pitchFamily="18" charset="0"/>
                <a:cs typeface="Times New Roman" pitchFamily="18" charset="0"/>
              </a:rPr>
              <a:t>ar</a:t>
            </a:r>
            <a:r>
              <a:rPr lang="en-US" altLang="en-US" dirty="0">
                <a:latin typeface="Cambria" panose="02040503050406030204" pitchFamily="18" charset="0"/>
                <a:cs typeface="Times New Roman" pitchFamily="18" charset="0"/>
              </a:rPr>
              <a:t>chive) –standard </a:t>
            </a:r>
            <a:r>
              <a:rPr lang="ro-RO" altLang="en-US" dirty="0">
                <a:latin typeface="Cambria" panose="02040503050406030204" pitchFamily="18" charset="0"/>
                <a:cs typeface="Times New Roman" pitchFamily="18" charset="0"/>
              </a:rPr>
              <a:t>pentru toate versiunile </a:t>
            </a:r>
            <a:r>
              <a:rPr lang="en-US" altLang="en-US" dirty="0">
                <a:latin typeface="Cambria" panose="02040503050406030204" pitchFamily="18" charset="0"/>
                <a:cs typeface="Times New Roman" pitchFamily="18" charset="0"/>
              </a:rPr>
              <a:t>de Unix</a:t>
            </a:r>
          </a:p>
          <a:p>
            <a:pPr lvl="1">
              <a:lnSpc>
                <a:spcPct val="90000"/>
              </a:lnSpc>
              <a:buFontTx/>
              <a:buNone/>
            </a:pPr>
            <a:r>
              <a:rPr lang="ro-RO" altLang="en-US" dirty="0">
                <a:latin typeface="Cambria" panose="02040503050406030204" pitchFamily="18" charset="0"/>
                <a:cs typeface="Times New Roman" pitchFamily="18" charset="0"/>
              </a:rPr>
              <a:t>Sintaxa</a:t>
            </a:r>
            <a:r>
              <a:rPr lang="en-US" altLang="en-US" dirty="0">
                <a:latin typeface="Cambria" panose="02040503050406030204" pitchFamily="18" charset="0"/>
                <a:cs typeface="Times New Roman" pitchFamily="18" charset="0"/>
              </a:rPr>
              <a:t> general</a:t>
            </a:r>
            <a:r>
              <a:rPr lang="ro-RO" altLang="en-US" dirty="0">
                <a:latin typeface="Cambria" panose="02040503050406030204" pitchFamily="18" charset="0"/>
                <a:cs typeface="Times New Roman" pitchFamily="18" charset="0"/>
              </a:rPr>
              <a:t>ă</a:t>
            </a:r>
            <a:r>
              <a:rPr lang="en-US" altLang="en-US" dirty="0">
                <a:latin typeface="Cambria" panose="02040503050406030204" pitchFamily="18" charset="0"/>
                <a:cs typeface="Times New Roman" pitchFamily="18" charset="0"/>
              </a:rPr>
              <a:t>:</a:t>
            </a:r>
          </a:p>
          <a:p>
            <a:pPr>
              <a:lnSpc>
                <a:spcPct val="90000"/>
              </a:lnSpc>
            </a:pPr>
            <a:r>
              <a:rPr lang="en-US" altLang="en-US" b="1" dirty="0">
                <a:latin typeface="Cambria" panose="02040503050406030204" pitchFamily="18" charset="0"/>
                <a:cs typeface="Times New Roman" pitchFamily="18" charset="0"/>
              </a:rPr>
              <a:t>tar</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funcţie</a:t>
            </a:r>
            <a:r>
              <a:rPr lang="en-US" altLang="en-US" dirty="0">
                <a:latin typeface="Cambria" panose="02040503050406030204" pitchFamily="18" charset="0"/>
                <a:cs typeface="Times New Roman" pitchFamily="18" charset="0"/>
              </a:rPr>
              <a:t> [modificator] fisier_destinatie fisier(e) | directoare</a:t>
            </a:r>
          </a:p>
          <a:p>
            <a:pPr>
              <a:lnSpc>
                <a:spcPct val="90000"/>
              </a:lnSpc>
            </a:pPr>
            <a:r>
              <a:rPr lang="ro-RO" altLang="en-US" dirty="0">
                <a:latin typeface="Cambria" panose="02040503050406030204" pitchFamily="18" charset="0"/>
                <a:cs typeface="Times New Roman" pitchFamily="18" charset="0"/>
              </a:rPr>
              <a:t>Funcț</a:t>
            </a:r>
            <a:r>
              <a:rPr lang="en-US" altLang="en-US" dirty="0">
                <a:latin typeface="Cambria" panose="02040503050406030204" pitchFamily="18" charset="0"/>
                <a:cs typeface="Times New Roman" pitchFamily="18" charset="0"/>
              </a:rPr>
              <a:t>ii tar:</a:t>
            </a:r>
          </a:p>
          <a:p>
            <a:pPr lvl="1">
              <a:lnSpc>
                <a:spcPct val="90000"/>
              </a:lnSpc>
            </a:pPr>
            <a:r>
              <a:rPr lang="en-US" altLang="en-US" b="1" dirty="0">
                <a:latin typeface="Cambria" panose="02040503050406030204" pitchFamily="18" charset="0"/>
                <a:cs typeface="Times New Roman" pitchFamily="18" charset="0"/>
              </a:rPr>
              <a:t>c (create) </a:t>
            </a:r>
            <a:r>
              <a:rPr lang="en-US" altLang="en-US" dirty="0">
                <a:latin typeface="Cambria" panose="02040503050406030204" pitchFamily="18" charset="0"/>
                <a:cs typeface="Times New Roman" pitchFamily="18" charset="0"/>
              </a:rPr>
              <a:t>pentru crearea unei arhive</a:t>
            </a:r>
          </a:p>
          <a:p>
            <a:pPr lvl="1">
              <a:lnSpc>
                <a:spcPct val="90000"/>
              </a:lnSpc>
            </a:pPr>
            <a:r>
              <a:rPr lang="en-US" altLang="en-US" b="1" dirty="0">
                <a:latin typeface="Cambria" panose="02040503050406030204" pitchFamily="18" charset="0"/>
                <a:cs typeface="Times New Roman" pitchFamily="18" charset="0"/>
              </a:rPr>
              <a:t>t (table of contents)</a:t>
            </a:r>
            <a:r>
              <a:rPr lang="en-US" altLang="en-US" dirty="0">
                <a:latin typeface="Cambria" panose="02040503050406030204" pitchFamily="18" charset="0"/>
                <a:cs typeface="Times New Roman" pitchFamily="18" charset="0"/>
              </a:rPr>
              <a:t> – pentru vizualizarea tabelei con</a:t>
            </a:r>
            <a:r>
              <a:rPr lang="ro-RO" altLang="en-US" dirty="0">
                <a:latin typeface="Cambria" panose="02040503050406030204" pitchFamily="18" charset="0"/>
                <a:cs typeface="Times New Roman" pitchFamily="18" charset="0"/>
              </a:rPr>
              <a:t>ț</a:t>
            </a:r>
            <a:r>
              <a:rPr lang="en-US" altLang="en-US" dirty="0">
                <a:latin typeface="Cambria" panose="02040503050406030204" pitchFamily="18" charset="0"/>
                <a:cs typeface="Times New Roman" pitchFamily="18" charset="0"/>
              </a:rPr>
              <a:t>inut a fi</a:t>
            </a:r>
            <a:r>
              <a:rPr lang="ro-RO" altLang="en-US" dirty="0">
                <a:latin typeface="Cambria" panose="02040503050406030204" pitchFamily="18" charset="0"/>
                <a:cs typeface="Times New Roman" pitchFamily="18" charset="0"/>
              </a:rPr>
              <a:t>ş</a:t>
            </a:r>
            <a:r>
              <a:rPr lang="en-US" altLang="en-US" dirty="0">
                <a:latin typeface="Cambria" panose="02040503050406030204" pitchFamily="18" charset="0"/>
                <a:cs typeface="Times New Roman" pitchFamily="18" charset="0"/>
              </a:rPr>
              <a:t>ierului tar</a:t>
            </a:r>
          </a:p>
          <a:p>
            <a:pPr lvl="1">
              <a:lnSpc>
                <a:spcPct val="90000"/>
              </a:lnSpc>
            </a:pPr>
            <a:r>
              <a:rPr lang="en-US" altLang="en-US" b="1" dirty="0">
                <a:latin typeface="Cambria" panose="02040503050406030204" pitchFamily="18" charset="0"/>
                <a:cs typeface="Times New Roman" pitchFamily="18" charset="0"/>
              </a:rPr>
              <a:t>x (extract)</a:t>
            </a:r>
            <a:r>
              <a:rPr lang="en-US" altLang="en-US" dirty="0">
                <a:latin typeface="Cambria" panose="02040503050406030204" pitchFamily="18" charset="0"/>
                <a:cs typeface="Times New Roman" pitchFamily="18" charset="0"/>
              </a:rPr>
              <a:t> folosit </a:t>
            </a:r>
            <a:r>
              <a:rPr lang="en-US" altLang="en-US" dirty="0" err="1">
                <a:latin typeface="Cambria" panose="02040503050406030204" pitchFamily="18" charset="0"/>
                <a:cs typeface="Times New Roman" pitchFamily="18" charset="0"/>
              </a:rPr>
              <a:t>pentru</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extragerea</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fișierelor din arhivă</a:t>
            </a:r>
          </a:p>
          <a:p>
            <a:pPr>
              <a:lnSpc>
                <a:spcPct val="90000"/>
              </a:lnSpc>
            </a:pPr>
            <a:r>
              <a:rPr lang="ro-RO" altLang="en-US" dirty="0">
                <a:latin typeface="Cambria" panose="02040503050406030204" pitchFamily="18" charset="0"/>
                <a:cs typeface="Times New Roman" pitchFamily="18" charset="0"/>
              </a:rPr>
              <a:t>modificatori</a:t>
            </a:r>
            <a:r>
              <a:rPr lang="en-US" altLang="en-US" dirty="0">
                <a:latin typeface="Cambria" panose="02040503050406030204" pitchFamily="18" charset="0"/>
                <a:cs typeface="Times New Roman" pitchFamily="18" charset="0"/>
              </a:rPr>
              <a:t>:</a:t>
            </a:r>
          </a:p>
          <a:p>
            <a:pPr lvl="1">
              <a:lnSpc>
                <a:spcPct val="90000"/>
              </a:lnSpc>
            </a:pPr>
            <a:r>
              <a:rPr lang="en-US" altLang="en-US" dirty="0">
                <a:latin typeface="Cambria" panose="02040503050406030204" pitchFamily="18" charset="0"/>
                <a:cs typeface="Times New Roman" pitchFamily="18" charset="0"/>
              </a:rPr>
              <a:t>f (filename) – fi</a:t>
            </a:r>
            <a:r>
              <a:rPr lang="ro-RO" altLang="en-US" dirty="0">
                <a:latin typeface="Cambria" panose="02040503050406030204" pitchFamily="18" charset="0"/>
                <a:cs typeface="Times New Roman" pitchFamily="18" charset="0"/>
              </a:rPr>
              <a:t>ș</a:t>
            </a:r>
            <a:r>
              <a:rPr lang="en-US" altLang="en-US" dirty="0">
                <a:latin typeface="Cambria" panose="02040503050406030204" pitchFamily="18" charset="0"/>
                <a:cs typeface="Times New Roman" pitchFamily="18" charset="0"/>
              </a:rPr>
              <a:t>ierul </a:t>
            </a:r>
            <a:r>
              <a:rPr lang="en-US" altLang="en-US" b="1" i="1" dirty="0">
                <a:latin typeface="Cambria" panose="02040503050406030204" pitchFamily="18" charset="0"/>
                <a:cs typeface="Times New Roman" pitchFamily="18" charset="0"/>
              </a:rPr>
              <a:t>tar</a:t>
            </a:r>
            <a:r>
              <a:rPr lang="en-US" altLang="en-US" dirty="0">
                <a:latin typeface="Cambria" panose="02040503050406030204" pitchFamily="18" charset="0"/>
                <a:cs typeface="Times New Roman" pitchFamily="18" charset="0"/>
              </a:rPr>
              <a:t> va fi creat; altfel se alege dispozitivul specificat de variabila de mediu TAPE, dac</a:t>
            </a:r>
            <a:r>
              <a:rPr lang="ro-RO" altLang="en-US" dirty="0">
                <a:latin typeface="Cambria" panose="02040503050406030204" pitchFamily="18" charset="0"/>
                <a:cs typeface="Times New Roman" pitchFamily="18" charset="0"/>
              </a:rPr>
              <a:t>ă</a:t>
            </a:r>
            <a:r>
              <a:rPr lang="en-US" altLang="en-US" dirty="0">
                <a:latin typeface="Cambria" panose="02040503050406030204" pitchFamily="18" charset="0"/>
                <a:cs typeface="Times New Roman" pitchFamily="18" charset="0"/>
              </a:rPr>
              <a:t> este setat</a:t>
            </a:r>
            <a:r>
              <a:rPr lang="ro-RO" altLang="en-US" dirty="0">
                <a:latin typeface="Cambria" panose="02040503050406030204" pitchFamily="18" charset="0"/>
                <a:cs typeface="Times New Roman" pitchFamily="18" charset="0"/>
              </a:rPr>
              <a:t>ă</a:t>
            </a:r>
            <a:r>
              <a:rPr lang="en-US" altLang="en-US" dirty="0">
                <a:latin typeface="Cambria" panose="02040503050406030204" pitchFamily="18" charset="0"/>
                <a:cs typeface="Times New Roman" pitchFamily="18" charset="0"/>
              </a:rPr>
              <a:t>; dac</a:t>
            </a:r>
            <a:r>
              <a:rPr lang="ro-RO" altLang="en-US" dirty="0">
                <a:latin typeface="Cambria" panose="02040503050406030204" pitchFamily="18" charset="0"/>
                <a:cs typeface="Times New Roman" pitchFamily="18" charset="0"/>
              </a:rPr>
              <a:t>ă</a:t>
            </a:r>
            <a:r>
              <a:rPr lang="en-US" altLang="en-US" dirty="0">
                <a:latin typeface="Cambria" panose="02040503050406030204" pitchFamily="18" charset="0"/>
                <a:cs typeface="Times New Roman" pitchFamily="18" charset="0"/>
              </a:rPr>
              <a:t> nu, se folose</a:t>
            </a:r>
            <a:r>
              <a:rPr lang="ro-RO" altLang="en-US" dirty="0">
                <a:latin typeface="Cambria" panose="02040503050406030204" pitchFamily="18" charset="0"/>
                <a:cs typeface="Times New Roman" pitchFamily="18" charset="0"/>
              </a:rPr>
              <a:t>ş</a:t>
            </a:r>
            <a:r>
              <a:rPr lang="en-US" altLang="en-US" dirty="0">
                <a:latin typeface="Cambria" panose="02040503050406030204" pitchFamily="18" charset="0"/>
                <a:cs typeface="Times New Roman" pitchFamily="18" charset="0"/>
              </a:rPr>
              <a:t>te valoarea implicit</a:t>
            </a:r>
            <a:r>
              <a:rPr lang="ro-RO" altLang="en-US" dirty="0">
                <a:latin typeface="Cambria" panose="02040503050406030204" pitchFamily="18" charset="0"/>
                <a:cs typeface="Times New Roman" pitchFamily="18" charset="0"/>
              </a:rPr>
              <a:t>ă</a:t>
            </a:r>
            <a:r>
              <a:rPr lang="en-US" altLang="en-US" dirty="0">
                <a:latin typeface="Cambria" panose="02040503050406030204" pitchFamily="18" charset="0"/>
                <a:cs typeface="Times New Roman" pitchFamily="18" charset="0"/>
              </a:rPr>
              <a:t> din </a:t>
            </a:r>
            <a:r>
              <a:rPr lang="en-US" altLang="en-US" b="1" i="1" dirty="0">
                <a:latin typeface="Cambria" panose="02040503050406030204" pitchFamily="18" charset="0"/>
                <a:cs typeface="Times New Roman" pitchFamily="18" charset="0"/>
              </a:rPr>
              <a:t>/etc/default/tar</a:t>
            </a:r>
          </a:p>
          <a:p>
            <a:pPr lvl="1">
              <a:lnSpc>
                <a:spcPct val="90000"/>
              </a:lnSpc>
            </a:pPr>
            <a:r>
              <a:rPr lang="en-US" altLang="en-US" dirty="0">
                <a:latin typeface="Cambria" panose="02040503050406030204" pitchFamily="18" charset="0"/>
                <a:cs typeface="Times New Roman" pitchFamily="18" charset="0"/>
              </a:rPr>
              <a:t>v (verbose) – </a:t>
            </a:r>
            <a:r>
              <a:rPr lang="ro-RO" altLang="en-US" dirty="0">
                <a:latin typeface="Cambria" panose="02040503050406030204" pitchFamily="18" charset="0"/>
                <a:cs typeface="Times New Roman" pitchFamily="18" charset="0"/>
              </a:rPr>
              <a:t>î</a:t>
            </a:r>
            <a:r>
              <a:rPr lang="en-US" altLang="en-US" dirty="0">
                <a:latin typeface="Cambria" panose="02040503050406030204" pitchFamily="18" charset="0"/>
                <a:cs typeface="Times New Roman" pitchFamily="18" charset="0"/>
              </a:rPr>
              <a:t>mpreun</a:t>
            </a:r>
            <a:r>
              <a:rPr lang="ro-RO" altLang="en-US" dirty="0">
                <a:latin typeface="Cambria" panose="02040503050406030204" pitchFamily="18" charset="0"/>
                <a:cs typeface="Times New Roman" pitchFamily="18" charset="0"/>
              </a:rPr>
              <a:t>ă</a:t>
            </a:r>
            <a:r>
              <a:rPr lang="en-US" altLang="en-US" dirty="0">
                <a:latin typeface="Cambria" panose="02040503050406030204" pitchFamily="18" charset="0"/>
                <a:cs typeface="Times New Roman" pitchFamily="18" charset="0"/>
              </a:rPr>
              <a:t> cu func</a:t>
            </a:r>
            <a:r>
              <a:rPr lang="ro-RO" altLang="en-US" dirty="0">
                <a:latin typeface="Cambria" panose="02040503050406030204" pitchFamily="18" charset="0"/>
                <a:cs typeface="Times New Roman" pitchFamily="18" charset="0"/>
              </a:rPr>
              <a:t>ţ</a:t>
            </a:r>
            <a:r>
              <a:rPr lang="en-US" altLang="en-US" dirty="0">
                <a:latin typeface="Cambria" panose="02040503050406030204" pitchFamily="18" charset="0"/>
                <a:cs typeface="Times New Roman" pitchFamily="18" charset="0"/>
              </a:rPr>
              <a:t>ia </a:t>
            </a:r>
            <a:r>
              <a:rPr lang="en-US" altLang="en-US" b="1" dirty="0">
                <a:latin typeface="Cambria" panose="02040503050406030204" pitchFamily="18" charset="0"/>
                <a:cs typeface="Times New Roman" pitchFamily="18" charset="0"/>
              </a:rPr>
              <a:t>t </a:t>
            </a:r>
            <a:r>
              <a:rPr lang="en-US" altLang="en-US" dirty="0">
                <a:latin typeface="Cambria" panose="02040503050406030204" pitchFamily="18" charset="0"/>
                <a:cs typeface="Times New Roman" pitchFamily="18" charset="0"/>
              </a:rPr>
              <a:t>ofer</a:t>
            </a:r>
            <a:r>
              <a:rPr lang="ro-RO" altLang="en-US" dirty="0">
                <a:latin typeface="Cambria" panose="02040503050406030204" pitchFamily="18" charset="0"/>
                <a:cs typeface="Times New Roman" pitchFamily="18" charset="0"/>
              </a:rPr>
              <a:t>ă</a:t>
            </a:r>
            <a:r>
              <a:rPr lang="en-US" altLang="en-US" dirty="0">
                <a:latin typeface="Cambria" panose="02040503050406030204" pitchFamily="18" charset="0"/>
                <a:cs typeface="Times New Roman" pitchFamily="18" charset="0"/>
              </a:rPr>
              <a:t> informa</a:t>
            </a:r>
            <a:r>
              <a:rPr lang="ro-RO" altLang="en-US" dirty="0">
                <a:latin typeface="Cambria" panose="02040503050406030204" pitchFamily="18" charset="0"/>
                <a:cs typeface="Times New Roman" pitchFamily="18" charset="0"/>
              </a:rPr>
              <a:t>ţ</a:t>
            </a:r>
            <a:r>
              <a:rPr lang="en-US" altLang="en-US" dirty="0">
                <a:latin typeface="Cambria" panose="02040503050406030204" pitchFamily="18" charset="0"/>
                <a:cs typeface="Times New Roman" pitchFamily="18" charset="0"/>
              </a:rPr>
              <a:t>ii suplimentare despre intr</a:t>
            </a:r>
            <a:r>
              <a:rPr lang="ro-RO" altLang="en-US" dirty="0">
                <a:latin typeface="Cambria" panose="02040503050406030204" pitchFamily="18" charset="0"/>
                <a:cs typeface="Times New Roman" pitchFamily="18" charset="0"/>
              </a:rPr>
              <a:t>ă</a:t>
            </a:r>
            <a:r>
              <a:rPr lang="en-US" altLang="en-US" dirty="0">
                <a:latin typeface="Cambria" panose="02040503050406030204" pitchFamily="18" charset="0"/>
                <a:cs typeface="Times New Roman" pitchFamily="18" charset="0"/>
              </a:rPr>
              <a:t>rile din fi</a:t>
            </a:r>
            <a:r>
              <a:rPr lang="ro-RO" altLang="en-US" dirty="0">
                <a:latin typeface="Cambria" panose="02040503050406030204" pitchFamily="18" charset="0"/>
                <a:cs typeface="Times New Roman" pitchFamily="18" charset="0"/>
              </a:rPr>
              <a:t>ş</a:t>
            </a:r>
            <a:r>
              <a:rPr lang="en-US" altLang="en-US" dirty="0">
                <a:latin typeface="Cambria" panose="02040503050406030204" pitchFamily="18" charset="0"/>
                <a:cs typeface="Times New Roman" pitchFamily="18" charset="0"/>
              </a:rPr>
              <a:t>ierul </a:t>
            </a:r>
            <a:r>
              <a:rPr lang="en-US" altLang="en-US" b="1" dirty="0">
                <a:latin typeface="Cambria" panose="02040503050406030204" pitchFamily="18" charset="0"/>
                <a:cs typeface="Times New Roman" pitchFamily="18" charset="0"/>
              </a:rPr>
              <a:t>tar</a:t>
            </a:r>
            <a:r>
              <a:rPr lang="en-US" altLang="en-US" dirty="0">
                <a:latin typeface="Cambria" panose="02040503050406030204" pitchFamily="18" charset="0"/>
                <a:cs typeface="Times New Roman" pitchFamily="18" charset="0"/>
              </a:rPr>
              <a:t>.</a:t>
            </a:r>
            <a:endParaRPr lang="en-US" altLang="en-US" b="1" dirty="0">
              <a:latin typeface="Cambria" panose="02040503050406030204" pitchFamily="18" charset="0"/>
              <a:cs typeface="Times New Roman" pitchFamily="18" charset="0"/>
            </a:endParaRPr>
          </a:p>
          <a:p>
            <a:pPr>
              <a:lnSpc>
                <a:spcPct val="90000"/>
              </a:lnSpc>
              <a:buFontTx/>
              <a:buNone/>
            </a:pPr>
            <a:endParaRPr lang="en-US" altLang="en-US" dirty="0">
              <a:latin typeface="Cambria" panose="02040503050406030204" pitchFamily="18" charset="0"/>
              <a:cs typeface="Times New Roman" pitchFamily="18" charset="0"/>
            </a:endParaRPr>
          </a:p>
          <a:p>
            <a:pPr>
              <a:lnSpc>
                <a:spcPct val="90000"/>
              </a:lnSpc>
            </a:pPr>
            <a:endParaRPr lang="en-US" altLang="en-US" dirty="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30911166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Comenzi de compresie  - UNIX</a:t>
            </a:r>
          </a:p>
        </p:txBody>
      </p:sp>
      <p:sp>
        <p:nvSpPr>
          <p:cNvPr id="5123" name="Rectangle 3"/>
          <p:cNvSpPr>
            <a:spLocks noGrp="1" noChangeArrowheads="1"/>
          </p:cNvSpPr>
          <p:nvPr>
            <p:ph type="body" idx="1"/>
          </p:nvPr>
        </p:nvSpPr>
        <p:spPr/>
        <p:txBody>
          <a:bodyPr/>
          <a:lstStyle/>
          <a:p>
            <a:pPr>
              <a:buFontTx/>
              <a:buNone/>
            </a:pPr>
            <a:endParaRPr lang="en-US" altLang="en-US" dirty="0">
              <a:latin typeface="Cambria" panose="02040503050406030204" pitchFamily="18" charset="0"/>
              <a:cs typeface="Times New Roman" pitchFamily="18" charset="0"/>
            </a:endParaRPr>
          </a:p>
          <a:p>
            <a:endParaRPr lang="en-US" altLang="en-US" dirty="0">
              <a:latin typeface="Cambria" panose="02040503050406030204" pitchFamily="18" charset="0"/>
              <a:cs typeface="Times New Roman" pitchFamily="18" charset="0"/>
            </a:endParaRPr>
          </a:p>
        </p:txBody>
      </p:sp>
      <p:sp>
        <p:nvSpPr>
          <p:cNvPr id="5124" name="Text Box 4"/>
          <p:cNvSpPr txBox="1">
            <a:spLocks noChangeArrowheads="1"/>
          </p:cNvSpPr>
          <p:nvPr/>
        </p:nvSpPr>
        <p:spPr bwMode="auto">
          <a:xfrm>
            <a:off x="949324" y="1357313"/>
            <a:ext cx="7947025" cy="4909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spcBef>
                <a:spcPct val="0"/>
              </a:spcBef>
              <a:spcAft>
                <a:spcPct val="0"/>
              </a:spcAft>
              <a:buClrTx/>
              <a:buFontTx/>
              <a:buNone/>
            </a:pPr>
            <a:r>
              <a:rPr lang="ro-RO" altLang="en-US" dirty="0">
                <a:latin typeface="Cambria" panose="02040503050406030204" pitchFamily="18" charset="0"/>
                <a:cs typeface="Times New Roman" pitchFamily="18" charset="0"/>
              </a:rPr>
              <a:t>Exemple pentru </a:t>
            </a:r>
            <a:r>
              <a:rPr lang="en-US" altLang="en-US" dirty="0">
                <a:latin typeface="Cambria" panose="02040503050406030204" pitchFamily="18" charset="0"/>
                <a:cs typeface="Times New Roman" pitchFamily="18" charset="0"/>
              </a:rPr>
              <a:t>tar:</a:t>
            </a:r>
            <a:endParaRPr lang="ro-RO" altLang="en-US" dirty="0">
              <a:latin typeface="Cambria" panose="02040503050406030204" pitchFamily="18" charset="0"/>
              <a:cs typeface="Times New Roman" pitchFamily="18" charset="0"/>
            </a:endParaRPr>
          </a:p>
          <a:p>
            <a:pPr>
              <a:spcBef>
                <a:spcPct val="0"/>
              </a:spcBef>
              <a:spcAft>
                <a:spcPct val="0"/>
              </a:spcAft>
              <a:buClrTx/>
              <a:buFontTx/>
              <a:buNone/>
            </a:pPr>
            <a:endParaRPr lang="en-US" altLang="en-US" dirty="0">
              <a:latin typeface="Cambria" panose="02040503050406030204" pitchFamily="18" charset="0"/>
              <a:cs typeface="Times New Roman" pitchFamily="18" charset="0"/>
            </a:endParaRPr>
          </a:p>
          <a:p>
            <a:pPr>
              <a:spcBef>
                <a:spcPct val="0"/>
              </a:spcBef>
              <a:spcAft>
                <a:spcPct val="0"/>
              </a:spcAft>
              <a:buClrTx/>
              <a:buFontTx/>
              <a:buNone/>
            </a:pPr>
            <a:r>
              <a:rPr lang="en-US" altLang="en-US" dirty="0">
                <a:latin typeface="Cambria" panose="02040503050406030204" pitchFamily="18" charset="0"/>
                <a:cs typeface="Times New Roman" pitchFamily="18" charset="0"/>
              </a:rPr>
              <a:t>- tar </a:t>
            </a:r>
            <a:r>
              <a:rPr lang="ro-RO" altLang="en-US" dirty="0">
                <a:latin typeface="Cambria" panose="02040503050406030204" pitchFamily="18" charset="0"/>
                <a:cs typeface="Times New Roman" pitchFamily="18" charset="0"/>
              </a:rPr>
              <a:t>-</a:t>
            </a:r>
            <a:r>
              <a:rPr lang="en-US" altLang="en-US" dirty="0" err="1">
                <a:latin typeface="Cambria" panose="02040503050406030204" pitchFamily="18" charset="0"/>
                <a:cs typeface="Times New Roman" pitchFamily="18" charset="0"/>
              </a:rPr>
              <a:t>cvf</a:t>
            </a:r>
            <a:r>
              <a:rPr lang="en-US" altLang="en-US" dirty="0">
                <a:latin typeface="Cambria" panose="02040503050406030204" pitchFamily="18" charset="0"/>
                <a:cs typeface="Times New Roman" pitchFamily="18" charset="0"/>
              </a:rPr>
              <a:t> dir2backup.tar dir2 (</a:t>
            </a:r>
            <a:r>
              <a:rPr lang="ro-RO" altLang="en-US" dirty="0">
                <a:latin typeface="Cambria" panose="02040503050406030204" pitchFamily="18" charset="0"/>
                <a:cs typeface="Times New Roman" pitchFamily="18" charset="0"/>
              </a:rPr>
              <a:t>creează</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arhiva</a:t>
            </a:r>
            <a:r>
              <a:rPr lang="en-US" altLang="en-US" dirty="0">
                <a:latin typeface="Cambria" panose="02040503050406030204" pitchFamily="18" charset="0"/>
                <a:cs typeface="Times New Roman" pitchFamily="18" charset="0"/>
              </a:rPr>
              <a:t> </a:t>
            </a:r>
            <a:r>
              <a:rPr lang="en-US" altLang="en-US" b="1" i="1" dirty="0">
                <a:latin typeface="Cambria" panose="02040503050406030204" pitchFamily="18" charset="0"/>
                <a:cs typeface="Times New Roman" pitchFamily="18" charset="0"/>
              </a:rPr>
              <a:t>tar</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pentru</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directorul</a:t>
            </a:r>
            <a:r>
              <a:rPr lang="en-US" altLang="en-US" dirty="0">
                <a:latin typeface="Cambria" panose="02040503050406030204" pitchFamily="18" charset="0"/>
                <a:cs typeface="Times New Roman" pitchFamily="18" charset="0"/>
              </a:rPr>
              <a:t> </a:t>
            </a:r>
            <a:r>
              <a:rPr lang="en-US" altLang="en-US" b="1" i="1" dirty="0">
                <a:latin typeface="Cambria" panose="02040503050406030204" pitchFamily="18" charset="0"/>
                <a:cs typeface="Times New Roman" pitchFamily="18" charset="0"/>
              </a:rPr>
              <a:t>dir2</a:t>
            </a:r>
            <a:r>
              <a:rPr lang="en-US" altLang="en-US" dirty="0">
                <a:latin typeface="Cambria" panose="02040503050406030204" pitchFamily="18" charset="0"/>
                <a:cs typeface="Times New Roman" pitchFamily="18" charset="0"/>
              </a:rPr>
              <a:t>)</a:t>
            </a:r>
          </a:p>
          <a:p>
            <a:pPr>
              <a:spcBef>
                <a:spcPct val="0"/>
              </a:spcBef>
              <a:spcAft>
                <a:spcPct val="0"/>
              </a:spcAft>
              <a:buClrTx/>
              <a:buFontTx/>
              <a:buNone/>
            </a:pPr>
            <a:r>
              <a:rPr lang="en-US" altLang="en-US" dirty="0">
                <a:latin typeface="Cambria" panose="02040503050406030204" pitchFamily="18" charset="0"/>
                <a:cs typeface="Times New Roman" pitchFamily="18" charset="0"/>
              </a:rPr>
              <a:t>- tar </a:t>
            </a:r>
            <a:r>
              <a:rPr lang="ro-RO" altLang="en-US" dirty="0">
                <a:latin typeface="Cambria" panose="02040503050406030204" pitchFamily="18" charset="0"/>
                <a:cs typeface="Times New Roman" pitchFamily="18" charset="0"/>
              </a:rPr>
              <a:t>-</a:t>
            </a:r>
            <a:r>
              <a:rPr lang="en-US" altLang="en-US" dirty="0" err="1">
                <a:latin typeface="Cambria" panose="02040503050406030204" pitchFamily="18" charset="0"/>
                <a:cs typeface="Times New Roman" pitchFamily="18" charset="0"/>
              </a:rPr>
              <a:t>cvf</a:t>
            </a:r>
            <a:r>
              <a:rPr lang="en-US" altLang="en-US" dirty="0">
                <a:latin typeface="Cambria" panose="02040503050406030204" pitchFamily="18" charset="0"/>
                <a:cs typeface="Times New Roman" pitchFamily="18" charset="0"/>
              </a:rPr>
              <a:t> ex.tar f1 f2 f3 (</a:t>
            </a:r>
            <a:r>
              <a:rPr lang="ro-RO" altLang="en-US" dirty="0">
                <a:latin typeface="Cambria" panose="02040503050406030204" pitchFamily="18" charset="0"/>
                <a:cs typeface="Times New Roman" pitchFamily="18" charset="0"/>
              </a:rPr>
              <a:t>creează</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arhiva</a:t>
            </a:r>
            <a:r>
              <a:rPr lang="en-US" altLang="en-US" dirty="0">
                <a:latin typeface="Cambria" panose="02040503050406030204" pitchFamily="18" charset="0"/>
                <a:cs typeface="Times New Roman" pitchFamily="18" charset="0"/>
              </a:rPr>
              <a:t> tar cu fi</a:t>
            </a:r>
            <a:r>
              <a:rPr lang="ro-RO" altLang="en-US" dirty="0">
                <a:latin typeface="Cambria" panose="02040503050406030204" pitchFamily="18" charset="0"/>
                <a:cs typeface="Times New Roman" pitchFamily="18" charset="0"/>
              </a:rPr>
              <a:t>ș</a:t>
            </a:r>
            <a:r>
              <a:rPr lang="en-US" altLang="en-US" dirty="0">
                <a:latin typeface="Cambria" panose="02040503050406030204" pitchFamily="18" charset="0"/>
                <a:cs typeface="Times New Roman" pitchFamily="18" charset="0"/>
              </a:rPr>
              <a:t>ierele f1, f2, f3)</a:t>
            </a:r>
          </a:p>
          <a:p>
            <a:pPr>
              <a:spcBef>
                <a:spcPct val="0"/>
              </a:spcBef>
              <a:spcAft>
                <a:spcPct val="0"/>
              </a:spcAft>
              <a:buClrTx/>
              <a:buFontTx/>
              <a:buChar char="-"/>
            </a:pP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tar </a:t>
            </a:r>
            <a:r>
              <a:rPr lang="ro-RO" altLang="en-US" dirty="0">
                <a:latin typeface="Cambria" panose="02040503050406030204" pitchFamily="18" charset="0"/>
                <a:cs typeface="Times New Roman" pitchFamily="18" charset="0"/>
              </a:rPr>
              <a:t>-</a:t>
            </a:r>
            <a:r>
              <a:rPr lang="en-US" altLang="en-US" dirty="0" err="1">
                <a:latin typeface="Cambria" panose="02040503050406030204" pitchFamily="18" charset="0"/>
                <a:cs typeface="Times New Roman" pitchFamily="18" charset="0"/>
              </a:rPr>
              <a:t>tvf</a:t>
            </a:r>
            <a:r>
              <a:rPr lang="en-US" altLang="en-US" dirty="0">
                <a:latin typeface="Cambria" panose="02040503050406030204" pitchFamily="18" charset="0"/>
                <a:cs typeface="Times New Roman" pitchFamily="18" charset="0"/>
              </a:rPr>
              <a:t> ex.tar (</a:t>
            </a:r>
            <a:r>
              <a:rPr lang="ro-RO" altLang="en-US" dirty="0">
                <a:latin typeface="Cambria" panose="02040503050406030204" pitchFamily="18" charset="0"/>
                <a:cs typeface="Times New Roman" pitchFamily="18" charset="0"/>
              </a:rPr>
              <a:t>pentru vizualizarea continutului arhivei</a:t>
            </a:r>
            <a:r>
              <a:rPr lang="en-US" altLang="en-US" dirty="0">
                <a:latin typeface="Cambria" panose="02040503050406030204" pitchFamily="18" charset="0"/>
                <a:cs typeface="Times New Roman" pitchFamily="18" charset="0"/>
              </a:rPr>
              <a:t>)</a:t>
            </a:r>
          </a:p>
          <a:p>
            <a:pPr>
              <a:spcBef>
                <a:spcPct val="0"/>
              </a:spcBef>
              <a:spcAft>
                <a:spcPct val="0"/>
              </a:spcAft>
              <a:buClrTx/>
              <a:buFontTx/>
              <a:buChar char="-"/>
            </a:pPr>
            <a:r>
              <a:rPr lang="ro-RO" altLang="en-US"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tar -xvf myfile.tar (</a:t>
            </a:r>
            <a:r>
              <a:rPr lang="ro-RO" altLang="en-US" dirty="0">
                <a:latin typeface="Cambria" panose="02040503050406030204" pitchFamily="18" charset="0"/>
                <a:cs typeface="Times New Roman" pitchFamily="18" charset="0"/>
              </a:rPr>
              <a:t>extragerea</a:t>
            </a:r>
            <a:r>
              <a:rPr lang="en-US" altLang="en-US" dirty="0">
                <a:latin typeface="Cambria" panose="02040503050406030204" pitchFamily="18" charset="0"/>
                <a:cs typeface="Times New Roman" pitchFamily="18" charset="0"/>
              </a:rPr>
              <a:t> din fi</a:t>
            </a:r>
            <a:r>
              <a:rPr lang="ro-RO" altLang="en-US" dirty="0">
                <a:latin typeface="Cambria" panose="02040503050406030204" pitchFamily="18" charset="0"/>
                <a:cs typeface="Times New Roman" pitchFamily="18" charset="0"/>
              </a:rPr>
              <a:t>ș</a:t>
            </a:r>
            <a:r>
              <a:rPr lang="en-US" altLang="en-US" dirty="0">
                <a:latin typeface="Cambria" panose="02040503050406030204" pitchFamily="18" charset="0"/>
                <a:cs typeface="Times New Roman" pitchFamily="18" charset="0"/>
              </a:rPr>
              <a:t>ierul tar)</a:t>
            </a:r>
            <a:endParaRPr lang="ro-RO" altLang="en-US" dirty="0">
              <a:latin typeface="Cambria" panose="02040503050406030204" pitchFamily="18" charset="0"/>
              <a:cs typeface="Times New Roman" pitchFamily="18" charset="0"/>
            </a:endParaRPr>
          </a:p>
          <a:p>
            <a:pPr>
              <a:spcBef>
                <a:spcPct val="0"/>
              </a:spcBef>
              <a:spcAft>
                <a:spcPct val="0"/>
              </a:spcAft>
              <a:buClrTx/>
              <a:buFontTx/>
              <a:buChar char="-"/>
            </a:pPr>
            <a:r>
              <a:rPr lang="en-US" altLang="en-US" dirty="0">
                <a:latin typeface="Cambria" panose="02040503050406030204" pitchFamily="18" charset="0"/>
                <a:cs typeface="Times New Roman" pitchFamily="18" charset="0"/>
              </a:rPr>
              <a:t>tar -</a:t>
            </a:r>
            <a:r>
              <a:rPr lang="ro-RO" altLang="en-US" dirty="0">
                <a:latin typeface="Cambria" panose="02040503050406030204" pitchFamily="18" charset="0"/>
                <a:cs typeface="Times New Roman" pitchFamily="18" charset="0"/>
              </a:rPr>
              <a:t>zc</a:t>
            </a:r>
            <a:r>
              <a:rPr lang="en-US" altLang="en-US" dirty="0" err="1">
                <a:latin typeface="Cambria" panose="02040503050406030204" pitchFamily="18" charset="0"/>
                <a:cs typeface="Times New Roman" pitchFamily="18" charset="0"/>
              </a:rPr>
              <a:t>vf</a:t>
            </a:r>
            <a:r>
              <a:rPr lang="en-US" altLang="en-US" dirty="0">
                <a:latin typeface="Cambria" panose="02040503050406030204" pitchFamily="18" charset="0"/>
                <a:cs typeface="Times New Roman" pitchFamily="18" charset="0"/>
              </a:rPr>
              <a:t> myfile.tar.gz </a:t>
            </a:r>
            <a:r>
              <a:rPr lang="ro-RO" altLang="en-US" dirty="0">
                <a:latin typeface="Cambria" panose="02040503050406030204" pitchFamily="18" charset="0"/>
                <a:cs typeface="Times New Roman" pitchFamily="18" charset="0"/>
              </a:rPr>
              <a:t> *.pdf</a:t>
            </a:r>
            <a:r>
              <a:rPr lang="en-US" altLang="en-US" dirty="0">
                <a:latin typeface="Cambria" panose="02040503050406030204" pitchFamily="18" charset="0"/>
                <a:cs typeface="Times New Roman" pitchFamily="18" charset="0"/>
              </a:rPr>
              <a:t>(</a:t>
            </a:r>
            <a:r>
              <a:rPr lang="ro-RO" altLang="en-US" dirty="0">
                <a:latin typeface="Cambria" panose="02040503050406030204" pitchFamily="18" charset="0"/>
                <a:cs typeface="Times New Roman" pitchFamily="18" charset="0"/>
              </a:rPr>
              <a:t>opțiunea </a:t>
            </a:r>
            <a:r>
              <a:rPr lang="ro-RO" altLang="en-US" b="1" dirty="0">
                <a:latin typeface="Cambria" panose="02040503050406030204" pitchFamily="18" charset="0"/>
                <a:cs typeface="Times New Roman" pitchFamily="18" charset="0"/>
              </a:rPr>
              <a:t>–z </a:t>
            </a:r>
            <a:r>
              <a:rPr lang="ro-RO" altLang="en-US" dirty="0">
                <a:latin typeface="Cambria" panose="02040503050406030204" pitchFamily="18" charset="0"/>
                <a:cs typeface="Times New Roman" pitchFamily="18" charset="0"/>
              </a:rPr>
              <a:t>face și comprimarea fișierelor cu algoritmul </a:t>
            </a:r>
            <a:r>
              <a:rPr lang="ro-RO" altLang="en-US" b="1" dirty="0">
                <a:latin typeface="Cambria" panose="02040503050406030204" pitchFamily="18" charset="0"/>
                <a:cs typeface="Times New Roman" pitchFamily="18" charset="0"/>
              </a:rPr>
              <a:t>gzip</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în </a:t>
            </a:r>
            <a:r>
              <a:rPr lang="en-US" altLang="en-US" dirty="0">
                <a:latin typeface="Cambria" panose="02040503050406030204" pitchFamily="18" charset="0"/>
                <a:cs typeface="Times New Roman" pitchFamily="18" charset="0"/>
              </a:rPr>
              <a:t>fi</a:t>
            </a:r>
            <a:r>
              <a:rPr lang="ro-RO" altLang="en-US" dirty="0">
                <a:latin typeface="Cambria" panose="02040503050406030204" pitchFamily="18" charset="0"/>
                <a:cs typeface="Times New Roman" pitchFamily="18" charset="0"/>
              </a:rPr>
              <a:t>ș</a:t>
            </a:r>
            <a:r>
              <a:rPr lang="en-US" altLang="en-US" dirty="0" err="1">
                <a:latin typeface="Cambria" panose="02040503050406030204" pitchFamily="18" charset="0"/>
                <a:cs typeface="Times New Roman" pitchFamily="18" charset="0"/>
              </a:rPr>
              <a:t>ierul</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myfile.tar</a:t>
            </a:r>
            <a:r>
              <a:rPr lang="en-US" altLang="en-US" dirty="0">
                <a:latin typeface="Cambria" panose="02040503050406030204" pitchFamily="18" charset="0"/>
                <a:cs typeface="Times New Roman" pitchFamily="18" charset="0"/>
              </a:rPr>
              <a:t>.</a:t>
            </a:r>
            <a:r>
              <a:rPr lang="en-US" altLang="en-US" dirty="0" err="1">
                <a:latin typeface="Cambria" panose="02040503050406030204" pitchFamily="18" charset="0"/>
                <a:cs typeface="Times New Roman" pitchFamily="18" charset="0"/>
              </a:rPr>
              <a:t>gz</a:t>
            </a:r>
            <a:r>
              <a:rPr lang="en-US" altLang="en-US" dirty="0">
                <a:latin typeface="Cambria" panose="02040503050406030204" pitchFamily="18" charset="0"/>
                <a:cs typeface="Times New Roman" pitchFamily="18" charset="0"/>
              </a:rPr>
              <a:t>)</a:t>
            </a:r>
            <a:endParaRPr lang="ro-RO" altLang="en-US" dirty="0">
              <a:latin typeface="Cambria" panose="02040503050406030204" pitchFamily="18" charset="0"/>
              <a:cs typeface="Times New Roman" pitchFamily="18" charset="0"/>
            </a:endParaRPr>
          </a:p>
          <a:p>
            <a:pPr>
              <a:spcBef>
                <a:spcPct val="0"/>
              </a:spcBef>
              <a:spcAft>
                <a:spcPct val="0"/>
              </a:spcAft>
              <a:buClrTx/>
              <a:buFontTx/>
              <a:buChar char="-"/>
            </a:pPr>
            <a:r>
              <a:rPr lang="en-US" altLang="en-US" dirty="0">
                <a:latin typeface="Cambria" panose="02040503050406030204" pitchFamily="18" charset="0"/>
                <a:cs typeface="Times New Roman" pitchFamily="18" charset="0"/>
              </a:rPr>
              <a:t>tar </a:t>
            </a:r>
            <a:r>
              <a:rPr lang="ro-RO" altLang="en-US" dirty="0">
                <a:latin typeface="Cambria" panose="02040503050406030204" pitchFamily="18" charset="0"/>
                <a:cs typeface="Times New Roman" pitchFamily="18" charset="0"/>
              </a:rPr>
              <a:t>-r</a:t>
            </a:r>
            <a:r>
              <a:rPr lang="en-US" altLang="en-US" dirty="0" err="1">
                <a:latin typeface="Cambria" panose="02040503050406030204" pitchFamily="18" charset="0"/>
                <a:cs typeface="Times New Roman" pitchFamily="18" charset="0"/>
              </a:rPr>
              <a:t>vf</a:t>
            </a:r>
            <a:r>
              <a:rPr lang="en-US" altLang="en-US" dirty="0">
                <a:latin typeface="Cambria" panose="02040503050406030204" pitchFamily="18" charset="0"/>
                <a:cs typeface="Times New Roman" pitchFamily="18" charset="0"/>
              </a:rPr>
              <a:t> ex.tar </a:t>
            </a:r>
            <a:r>
              <a:rPr lang="ro-RO" altLang="en-US" dirty="0">
                <a:latin typeface="Cambria" panose="02040503050406030204" pitchFamily="18" charset="0"/>
                <a:cs typeface="Times New Roman" pitchFamily="18" charset="0"/>
              </a:rPr>
              <a:t> director/*</a:t>
            </a:r>
            <a:r>
              <a:rPr lang="en-US" altLang="en-US" dirty="0">
                <a:latin typeface="Cambria" panose="02040503050406030204" pitchFamily="18" charset="0"/>
                <a:cs typeface="Times New Roman" pitchFamily="18" charset="0"/>
              </a:rPr>
              <a:t>(</a:t>
            </a:r>
            <a:r>
              <a:rPr lang="ro-RO" altLang="en-US" dirty="0">
                <a:latin typeface="Cambria" panose="02040503050406030204" pitchFamily="18" charset="0"/>
                <a:cs typeface="Times New Roman" pitchFamily="18" charset="0"/>
              </a:rPr>
              <a:t>opțiunea –r este folosită pentru a adăuga fișiere la o arhivă existentă</a:t>
            </a:r>
            <a:r>
              <a:rPr lang="en-US" altLang="en-US" dirty="0">
                <a:latin typeface="Cambria" panose="02040503050406030204" pitchFamily="18" charset="0"/>
                <a:cs typeface="Times New Roman" pitchFamily="18" charset="0"/>
              </a:rPr>
              <a:t>)</a:t>
            </a:r>
          </a:p>
          <a:p>
            <a:pPr>
              <a:spcBef>
                <a:spcPct val="0"/>
              </a:spcBef>
              <a:spcAft>
                <a:spcPct val="0"/>
              </a:spcAft>
              <a:buClrTx/>
              <a:buFontTx/>
              <a:buChar char="-"/>
            </a:pPr>
            <a:endParaRPr lang="ro-RO" altLang="en-US" dirty="0">
              <a:latin typeface="Cambria" panose="02040503050406030204" pitchFamily="18" charset="0"/>
              <a:cs typeface="Times New Roman" pitchFamily="18" charset="0"/>
            </a:endParaRPr>
          </a:p>
          <a:p>
            <a:pPr>
              <a:buClrTx/>
              <a:buFontTx/>
              <a:buNone/>
            </a:pPr>
            <a:r>
              <a:rPr lang="ro-RO" altLang="en-US" dirty="0">
                <a:latin typeface="Cambria" panose="02040503050406030204" pitchFamily="18" charset="0"/>
                <a:cs typeface="Times New Roman" pitchFamily="18" charset="0"/>
              </a:rPr>
              <a:t>Alternativa modernă pentru backup incremental este </a:t>
            </a:r>
            <a:r>
              <a:rPr lang="en-US" altLang="en-US" b="1" dirty="0">
                <a:latin typeface="Cambria" panose="02040503050406030204" pitchFamily="18" charset="0"/>
                <a:cs typeface="Times New Roman" pitchFamily="18" charset="0"/>
              </a:rPr>
              <a:t>rsync</a:t>
            </a:r>
            <a:r>
              <a:rPr lang="ro-RO" altLang="en-US" dirty="0">
                <a:latin typeface="Cambria" panose="02040503050406030204" pitchFamily="18" charset="0"/>
                <a:cs typeface="Times New Roman" pitchFamily="18" charset="0"/>
              </a:rPr>
              <a:t> – transferă doar fișierele modificate, funcționează local și prin SSH:</a:t>
            </a:r>
          </a:p>
          <a:p>
            <a:pPr>
              <a:buClrTx/>
              <a:buFontTx/>
              <a:buNone/>
            </a:pPr>
            <a:r>
              <a:rPr lang="en-US" altLang="en-US" b="1" dirty="0">
                <a:latin typeface="Cambria" panose="02040503050406030204" pitchFamily="18" charset="0"/>
                <a:cs typeface="Times New Roman" pitchFamily="18" charset="0"/>
              </a:rPr>
              <a:t>rsync -avh --progress /home/user/ /backup/user/</a:t>
            </a:r>
          </a:p>
        </p:txBody>
      </p:sp>
    </p:spTree>
    <p:extLst>
      <p:ext uri="{BB962C8B-B14F-4D97-AF65-F5344CB8AC3E}">
        <p14:creationId xmlns:p14="http://schemas.microsoft.com/office/powerpoint/2010/main" val="38566988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Comenzi</a:t>
            </a:r>
            <a:r>
              <a:rPr lang="en-US" altLang="en-US" dirty="0">
                <a:latin typeface="Cambria" panose="02040503050406030204" pitchFamily="18" charset="0"/>
                <a:cs typeface="Times New Roman" pitchFamily="18" charset="0"/>
              </a:rPr>
              <a:t> de compresie  - UNIX</a:t>
            </a:r>
          </a:p>
        </p:txBody>
      </p:sp>
      <p:sp>
        <p:nvSpPr>
          <p:cNvPr id="6147" name="Rectangle 3"/>
          <p:cNvSpPr>
            <a:spLocks noGrp="1" noChangeArrowheads="1"/>
          </p:cNvSpPr>
          <p:nvPr>
            <p:ph type="body" idx="1"/>
          </p:nvPr>
        </p:nvSpPr>
        <p:spPr/>
        <p:txBody>
          <a:bodyPr/>
          <a:lstStyle/>
          <a:p>
            <a:pPr>
              <a:buFontTx/>
              <a:buNone/>
            </a:pPr>
            <a:endParaRPr lang="en-US" altLang="en-US" dirty="0">
              <a:latin typeface="Cambria" panose="02040503050406030204" pitchFamily="18" charset="0"/>
              <a:cs typeface="Times New Roman" pitchFamily="18" charset="0"/>
            </a:endParaRPr>
          </a:p>
          <a:p>
            <a:endParaRPr lang="en-US" altLang="en-US" dirty="0">
              <a:latin typeface="Cambria" panose="02040503050406030204" pitchFamily="18" charset="0"/>
              <a:cs typeface="Times New Roman" pitchFamily="18" charset="0"/>
            </a:endParaRPr>
          </a:p>
        </p:txBody>
      </p:sp>
      <p:sp>
        <p:nvSpPr>
          <p:cNvPr id="6148" name="Text Box 4"/>
          <p:cNvSpPr txBox="1">
            <a:spLocks noChangeArrowheads="1"/>
          </p:cNvSpPr>
          <p:nvPr/>
        </p:nvSpPr>
        <p:spPr bwMode="auto">
          <a:xfrm>
            <a:off x="949324" y="1357313"/>
            <a:ext cx="7737475"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spcBef>
                <a:spcPct val="0"/>
              </a:spcBef>
              <a:spcAft>
                <a:spcPct val="0"/>
              </a:spcAft>
              <a:buClrTx/>
              <a:buFontTx/>
              <a:buNone/>
            </a:pPr>
            <a:r>
              <a:rPr lang="en-US" altLang="en-US" b="1" dirty="0">
                <a:latin typeface="Cambria" panose="02040503050406030204" pitchFamily="18" charset="0"/>
                <a:cs typeface="Times New Roman" pitchFamily="18" charset="0"/>
              </a:rPr>
              <a:t>Program de compresie GNU</a:t>
            </a:r>
            <a:r>
              <a:rPr lang="ro-RO" altLang="en-US" b="1" dirty="0">
                <a:latin typeface="Cambria" panose="02040503050406030204" pitchFamily="18" charset="0"/>
                <a:cs typeface="Times New Roman" pitchFamily="18" charset="0"/>
              </a:rPr>
              <a:t>:</a:t>
            </a:r>
            <a:r>
              <a:rPr lang="en-US" altLang="en-US" b="1" dirty="0">
                <a:latin typeface="Cambria" panose="02040503050406030204" pitchFamily="18" charset="0"/>
                <a:cs typeface="Times New Roman" pitchFamily="18" charset="0"/>
              </a:rPr>
              <a:t> </a:t>
            </a:r>
            <a:r>
              <a:rPr lang="en-US" altLang="en-US" b="1" dirty="0" err="1">
                <a:latin typeface="Cambria" panose="02040503050406030204" pitchFamily="18" charset="0"/>
                <a:cs typeface="Times New Roman" pitchFamily="18" charset="0"/>
              </a:rPr>
              <a:t>gzip</a:t>
            </a:r>
            <a:endParaRPr lang="ro-RO" altLang="en-US" b="1" dirty="0">
              <a:latin typeface="Cambria" panose="02040503050406030204" pitchFamily="18" charset="0"/>
              <a:cs typeface="Times New Roman" pitchFamily="18" charset="0"/>
            </a:endParaRPr>
          </a:p>
          <a:p>
            <a:pPr>
              <a:spcBef>
                <a:spcPct val="0"/>
              </a:spcBef>
              <a:spcAft>
                <a:spcPct val="0"/>
              </a:spcAft>
              <a:buClrTx/>
              <a:buFontTx/>
              <a:buNone/>
            </a:pPr>
            <a:endParaRPr lang="en-US" altLang="en-US" b="1" dirty="0">
              <a:latin typeface="Cambria" panose="02040503050406030204" pitchFamily="18" charset="0"/>
              <a:cs typeface="Times New Roman" pitchFamily="18" charset="0"/>
            </a:endParaRPr>
          </a:p>
          <a:p>
            <a:pPr>
              <a:spcBef>
                <a:spcPct val="0"/>
              </a:spcBef>
              <a:spcAft>
                <a:spcPct val="0"/>
              </a:spcAft>
              <a:buClrTx/>
              <a:buFontTx/>
              <a:buNone/>
            </a:pPr>
            <a:r>
              <a:rPr lang="en-US" altLang="en-US" dirty="0">
                <a:latin typeface="Cambria" panose="02040503050406030204" pitchFamily="18" charset="0"/>
                <a:cs typeface="Times New Roman" pitchFamily="18" charset="0"/>
              </a:rPr>
              <a:t>Comanda</a:t>
            </a:r>
            <a:r>
              <a:rPr lang="en-US" altLang="en-US" b="1" dirty="0">
                <a:latin typeface="Cambria" panose="02040503050406030204" pitchFamily="18" charset="0"/>
                <a:cs typeface="Times New Roman" pitchFamily="18" charset="0"/>
              </a:rPr>
              <a:t> </a:t>
            </a:r>
            <a:r>
              <a:rPr lang="en-US" altLang="en-US" b="1" dirty="0" err="1">
                <a:latin typeface="Cambria" panose="02040503050406030204" pitchFamily="18" charset="0"/>
                <a:cs typeface="Times New Roman" pitchFamily="18" charset="0"/>
              </a:rPr>
              <a:t>gzip</a:t>
            </a:r>
            <a:r>
              <a:rPr lang="en-US" altLang="en-US" b="1" dirty="0">
                <a:latin typeface="Cambria" panose="02040503050406030204" pitchFamily="18" charset="0"/>
                <a:cs typeface="Times New Roman" pitchFamily="18" charset="0"/>
              </a:rPr>
              <a:t> </a:t>
            </a:r>
            <a:r>
              <a:rPr lang="en-US" altLang="en-US" dirty="0" err="1">
                <a:latin typeface="Cambria" panose="02040503050406030204" pitchFamily="18" charset="0"/>
                <a:cs typeface="Times New Roman" pitchFamily="18" charset="0"/>
              </a:rPr>
              <a:t>cre</a:t>
            </a:r>
            <a:r>
              <a:rPr lang="ro-RO" altLang="en-US" dirty="0">
                <a:latin typeface="Cambria" panose="02040503050406030204" pitchFamily="18" charset="0"/>
                <a:cs typeface="Times New Roman" pitchFamily="18" charset="0"/>
              </a:rPr>
              <a:t>e</a:t>
            </a:r>
            <a:r>
              <a:rPr lang="en-US" altLang="en-US" dirty="0">
                <a:latin typeface="Cambria" panose="02040503050406030204" pitchFamily="18" charset="0"/>
                <a:cs typeface="Times New Roman" pitchFamily="18" charset="0"/>
              </a:rPr>
              <a:t>az</a:t>
            </a:r>
            <a:r>
              <a:rPr lang="ro-RO" altLang="en-US" dirty="0">
                <a:latin typeface="Cambria" panose="02040503050406030204" pitchFamily="18" charset="0"/>
                <a:cs typeface="Times New Roman" pitchFamily="18" charset="0"/>
              </a:rPr>
              <a:t>ă</a:t>
            </a:r>
            <a:r>
              <a:rPr lang="en-US" altLang="en-US" dirty="0">
                <a:latin typeface="Cambria" panose="02040503050406030204" pitchFamily="18" charset="0"/>
                <a:cs typeface="Times New Roman" pitchFamily="18" charset="0"/>
              </a:rPr>
              <a:t> un fi</a:t>
            </a:r>
            <a:r>
              <a:rPr lang="ro-RO" altLang="en-US" dirty="0">
                <a:latin typeface="Cambria" panose="02040503050406030204" pitchFamily="18" charset="0"/>
                <a:cs typeface="Times New Roman" pitchFamily="18" charset="0"/>
              </a:rPr>
              <a:t>ş</a:t>
            </a:r>
            <a:r>
              <a:rPr lang="en-US" altLang="en-US" dirty="0">
                <a:latin typeface="Cambria" panose="02040503050406030204" pitchFamily="18" charset="0"/>
                <a:cs typeface="Times New Roman" pitchFamily="18" charset="0"/>
              </a:rPr>
              <a:t>ier mai mic, cu extensia </a:t>
            </a:r>
            <a:r>
              <a:rPr lang="en-US" altLang="en-US" b="1" dirty="0">
                <a:latin typeface="Cambria" panose="02040503050406030204" pitchFamily="18" charset="0"/>
                <a:cs typeface="Times New Roman" pitchFamily="18" charset="0"/>
              </a:rPr>
              <a:t>.</a:t>
            </a:r>
            <a:r>
              <a:rPr lang="en-US" altLang="en-US" b="1" dirty="0" err="1">
                <a:latin typeface="Cambria" panose="02040503050406030204" pitchFamily="18" charset="0"/>
                <a:cs typeface="Times New Roman" pitchFamily="18" charset="0"/>
              </a:rPr>
              <a:t>gz</a:t>
            </a:r>
            <a:r>
              <a:rPr lang="en-US" altLang="en-US" b="1"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(fi</a:t>
            </a:r>
            <a:r>
              <a:rPr lang="ro-RO" altLang="en-US" dirty="0">
                <a:latin typeface="Cambria" panose="02040503050406030204" pitchFamily="18" charset="0"/>
                <a:cs typeface="Times New Roman" pitchFamily="18" charset="0"/>
              </a:rPr>
              <a:t>șierul inițial</a:t>
            </a:r>
            <a:r>
              <a:rPr lang="en-US" altLang="en-US" b="1" dirty="0">
                <a:latin typeface="Cambria" panose="02040503050406030204" pitchFamily="18" charset="0"/>
                <a:cs typeface="Times New Roman" pitchFamily="18" charset="0"/>
              </a:rPr>
              <a:t> </a:t>
            </a:r>
          </a:p>
          <a:p>
            <a:pPr>
              <a:spcBef>
                <a:spcPct val="0"/>
              </a:spcBef>
              <a:spcAft>
                <a:spcPct val="0"/>
              </a:spcAft>
              <a:buClrTx/>
              <a:buFontTx/>
              <a:buNone/>
            </a:pPr>
            <a:endParaRPr lang="ro-RO" altLang="en-US" b="1" dirty="0">
              <a:latin typeface="Cambria" panose="02040503050406030204" pitchFamily="18" charset="0"/>
              <a:cs typeface="Times New Roman" pitchFamily="18" charset="0"/>
            </a:endParaRPr>
          </a:p>
          <a:p>
            <a:pPr>
              <a:spcBef>
                <a:spcPct val="0"/>
              </a:spcBef>
              <a:spcAft>
                <a:spcPct val="0"/>
              </a:spcAft>
              <a:buClrTx/>
              <a:buFontTx/>
              <a:buNone/>
            </a:pPr>
            <a:r>
              <a:rPr lang="ro-RO" altLang="en-US" b="1" dirty="0">
                <a:latin typeface="Cambria" panose="02040503050406030204" pitchFamily="18" charset="0"/>
                <a:cs typeface="Times New Roman" pitchFamily="18" charset="0"/>
              </a:rPr>
              <a:t>gunzip </a:t>
            </a:r>
            <a:r>
              <a:rPr lang="ro-RO" altLang="en-US" dirty="0">
                <a:latin typeface="Cambria" panose="02040503050406030204" pitchFamily="18" charset="0"/>
                <a:cs typeface="Times New Roman" pitchFamily="18" charset="0"/>
              </a:rPr>
              <a:t>este folosit pentru decompresie</a:t>
            </a:r>
            <a:r>
              <a:rPr lang="ro-RO" altLang="en-US" b="1" dirty="0">
                <a:latin typeface="Cambria" panose="02040503050406030204" pitchFamily="18" charset="0"/>
                <a:cs typeface="Times New Roman" pitchFamily="18" charset="0"/>
              </a:rPr>
              <a:t> (echivalentă cu gzip –d)</a:t>
            </a:r>
          </a:p>
          <a:p>
            <a:pPr>
              <a:spcBef>
                <a:spcPct val="0"/>
              </a:spcBef>
              <a:spcAft>
                <a:spcPct val="0"/>
              </a:spcAft>
              <a:buClrTx/>
              <a:buFontTx/>
              <a:buNone/>
            </a:pPr>
            <a:endParaRPr lang="ro-RO" altLang="en-US" b="1" dirty="0">
              <a:latin typeface="Cambria" panose="02040503050406030204" pitchFamily="18" charset="0"/>
              <a:cs typeface="Times New Roman" pitchFamily="18" charset="0"/>
            </a:endParaRPr>
          </a:p>
          <a:p>
            <a:pPr>
              <a:spcBef>
                <a:spcPct val="0"/>
              </a:spcBef>
              <a:spcAft>
                <a:spcPct val="0"/>
              </a:spcAft>
              <a:buClrTx/>
              <a:buFontTx/>
              <a:buNone/>
            </a:pPr>
            <a:endParaRPr lang="en-US" altLang="en-US" dirty="0">
              <a:latin typeface="Cambria" panose="02040503050406030204" pitchFamily="18" charset="0"/>
              <a:cs typeface="Times New Roman" pitchFamily="18" charset="0"/>
            </a:endParaRPr>
          </a:p>
          <a:p>
            <a:pPr>
              <a:spcBef>
                <a:spcPct val="0"/>
              </a:spcBef>
              <a:spcAft>
                <a:spcPct val="0"/>
              </a:spcAft>
              <a:buClrTx/>
              <a:buFontTx/>
              <a:buNone/>
            </a:pPr>
            <a:r>
              <a:rPr lang="en-US" altLang="en-US" dirty="0">
                <a:latin typeface="Cambria" panose="02040503050406030204" pitchFamily="18" charset="0"/>
                <a:cs typeface="Times New Roman" pitchFamily="18" charset="0"/>
              </a:rPr>
              <a:t>Obs. </a:t>
            </a:r>
            <a:r>
              <a:rPr lang="ro-RO" altLang="en-US" dirty="0">
                <a:latin typeface="Cambria" panose="02040503050406030204" pitchFamily="18" charset="0"/>
                <a:cs typeface="Times New Roman" pitchFamily="18" charset="0"/>
              </a:rPr>
              <a:t>E</a:t>
            </a:r>
            <a:r>
              <a:rPr lang="en-US" altLang="en-US" dirty="0">
                <a:latin typeface="Cambria" panose="02040503050406030204" pitchFamily="18" charset="0"/>
                <a:cs typeface="Times New Roman" pitchFamily="18" charset="0"/>
              </a:rPr>
              <a:t>xist</a:t>
            </a:r>
            <a:r>
              <a:rPr lang="ro-RO" altLang="en-US" dirty="0">
                <a:latin typeface="Cambria" panose="02040503050406030204" pitchFamily="18" charset="0"/>
                <a:cs typeface="Times New Roman" pitchFamily="18" charset="0"/>
              </a:rPr>
              <a:t>ă</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ş</a:t>
            </a:r>
            <a:r>
              <a:rPr lang="en-US" altLang="en-US" dirty="0">
                <a:latin typeface="Cambria" panose="02040503050406030204" pitchFamily="18" charset="0"/>
                <a:cs typeface="Times New Roman" pitchFamily="18" charset="0"/>
              </a:rPr>
              <a:t>i comenzile </a:t>
            </a:r>
            <a:r>
              <a:rPr lang="en-US" altLang="en-US" b="1" dirty="0">
                <a:latin typeface="Cambria" panose="02040503050406030204" pitchFamily="18" charset="0"/>
                <a:cs typeface="Times New Roman" pitchFamily="18" charset="0"/>
              </a:rPr>
              <a:t>zip</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ş</a:t>
            </a:r>
            <a:r>
              <a:rPr lang="en-US" altLang="en-US" dirty="0">
                <a:latin typeface="Cambria" panose="02040503050406030204" pitchFamily="18" charset="0"/>
                <a:cs typeface="Times New Roman" pitchFamily="18" charset="0"/>
              </a:rPr>
              <a:t>i </a:t>
            </a:r>
            <a:r>
              <a:rPr lang="en-US" altLang="en-US" b="1" dirty="0">
                <a:latin typeface="Cambria" panose="02040503050406030204" pitchFamily="18" charset="0"/>
                <a:cs typeface="Times New Roman" pitchFamily="18" charset="0"/>
              </a:rPr>
              <a:t>unzip, </a:t>
            </a:r>
            <a:r>
              <a:rPr lang="en-US" altLang="en-US" dirty="0">
                <a:latin typeface="Cambria" panose="02040503050406030204" pitchFamily="18" charset="0"/>
                <a:cs typeface="Times New Roman" pitchFamily="18" charset="0"/>
              </a:rPr>
              <a:t>similare cu cele din Windows, care pot lucra cu fi</a:t>
            </a:r>
            <a:r>
              <a:rPr lang="ro-RO" altLang="en-US" dirty="0">
                <a:latin typeface="Cambria" panose="02040503050406030204" pitchFamily="18" charset="0"/>
                <a:cs typeface="Times New Roman" pitchFamily="18" charset="0"/>
              </a:rPr>
              <a:t>ş</a:t>
            </a:r>
            <a:r>
              <a:rPr lang="en-US" altLang="en-US" dirty="0">
                <a:latin typeface="Cambria" panose="02040503050406030204" pitchFamily="18" charset="0"/>
                <a:cs typeface="Times New Roman" pitchFamily="18" charset="0"/>
              </a:rPr>
              <a:t>iere comprimate prin </a:t>
            </a:r>
            <a:r>
              <a:rPr lang="ro-RO" altLang="en-US" dirty="0">
                <a:latin typeface="Cambria" panose="02040503050406030204" pitchFamily="18" charset="0"/>
                <a:cs typeface="Times New Roman" pitchFamily="18" charset="0"/>
              </a:rPr>
              <a:t>metoda </a:t>
            </a:r>
            <a:r>
              <a:rPr lang="en-US" altLang="en-US" b="1" i="1" dirty="0">
                <a:latin typeface="Cambria" panose="02040503050406030204" pitchFamily="18" charset="0"/>
                <a:cs typeface="Times New Roman" pitchFamily="18" charset="0"/>
              </a:rPr>
              <a:t>zip</a:t>
            </a:r>
            <a:r>
              <a:rPr lang="en-US" altLang="en-US" dirty="0">
                <a:latin typeface="Cambria" panose="02040503050406030204" pitchFamily="18" charset="0"/>
                <a:cs typeface="Times New Roman" pitchFamily="18" charset="0"/>
              </a:rPr>
              <a:t> pe sisteme Windows</a:t>
            </a:r>
            <a:r>
              <a:rPr lang="ro-RO" altLang="en-US" dirty="0">
                <a:latin typeface="Cambria" panose="02040503050406030204" pitchFamily="18" charset="0"/>
                <a:cs typeface="Times New Roman" pitchFamily="18" charset="0"/>
              </a:rPr>
              <a:t>.</a:t>
            </a:r>
            <a:endParaRPr lang="en-US" altLang="en-US" dirty="0">
              <a:latin typeface="Cambria" panose="02040503050406030204" pitchFamily="18" charset="0"/>
              <a:cs typeface="Times New Roman" pitchFamily="18" charset="0"/>
            </a:endParaRPr>
          </a:p>
          <a:p>
            <a:pPr>
              <a:spcBef>
                <a:spcPct val="0"/>
              </a:spcBef>
              <a:spcAft>
                <a:spcPct val="0"/>
              </a:spcAft>
              <a:buClrTx/>
              <a:buNone/>
            </a:pPr>
            <a:endParaRPr lang="en-US" altLang="en-US" b="1" dirty="0">
              <a:latin typeface="Cambria" panose="02040503050406030204" pitchFamily="18" charset="0"/>
              <a:cs typeface="Times New Roman" pitchFamily="18" charset="0"/>
            </a:endParaRPr>
          </a:p>
          <a:p>
            <a:pPr>
              <a:spcBef>
                <a:spcPct val="0"/>
              </a:spcBef>
              <a:spcAft>
                <a:spcPct val="0"/>
              </a:spcAft>
              <a:buClrTx/>
              <a:buNone/>
            </a:pPr>
            <a:r>
              <a:rPr lang="en-US" altLang="en-US" dirty="0">
                <a:latin typeface="Cambria" panose="02040503050406030204" pitchFamily="18" charset="0"/>
                <a:cs typeface="Times New Roman" pitchFamily="18" charset="0"/>
              </a:rPr>
              <a:t>Spre exemplu, comanda</a:t>
            </a:r>
            <a:r>
              <a:rPr lang="en-US" altLang="en-US" b="1" dirty="0">
                <a:latin typeface="Cambria" panose="02040503050406030204" pitchFamily="18" charset="0"/>
                <a:cs typeface="Times New Roman" pitchFamily="18" charset="0"/>
              </a:rPr>
              <a:t> zip home.zip *</a:t>
            </a:r>
            <a:r>
              <a:rPr lang="en-US" altLang="en-US" dirty="0">
                <a:latin typeface="Cambria" panose="02040503050406030204" pitchFamily="18" charset="0"/>
                <a:cs typeface="Times New Roman" pitchFamily="18" charset="0"/>
              </a:rPr>
              <a:t>  </a:t>
            </a:r>
            <a:r>
              <a:rPr lang="en-US" altLang="en-US" dirty="0" err="1">
                <a:latin typeface="Cambria" panose="02040503050406030204" pitchFamily="18" charset="0"/>
                <a:cs typeface="Times New Roman" pitchFamily="18" charset="0"/>
              </a:rPr>
              <a:t>va</a:t>
            </a:r>
            <a:r>
              <a:rPr lang="en-US" altLang="en-US" dirty="0">
                <a:latin typeface="Cambria" panose="02040503050406030204" pitchFamily="18" charset="0"/>
                <a:cs typeface="Times New Roman" pitchFamily="18" charset="0"/>
              </a:rPr>
              <a:t> crea o arhiv</a:t>
            </a:r>
            <a:r>
              <a:rPr lang="ro-RO" altLang="en-US" dirty="0">
                <a:latin typeface="Cambria" panose="02040503050406030204" pitchFamily="18" charset="0"/>
                <a:cs typeface="Times New Roman" pitchFamily="18" charset="0"/>
              </a:rPr>
              <a:t>ă denumită </a:t>
            </a:r>
            <a:r>
              <a:rPr lang="en-US" altLang="en-US" b="1" dirty="0">
                <a:latin typeface="Cambria" panose="02040503050406030204" pitchFamily="18" charset="0"/>
                <a:cs typeface="Times New Roman" pitchFamily="18" charset="0"/>
              </a:rPr>
              <a:t>home.zip</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ce conține toate fișierele din directorul curent de lucru</a:t>
            </a:r>
            <a:endParaRPr lang="en-US" altLang="en-US" dirty="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2263117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ro-RO" altLang="en-US" sz="2800" dirty="0">
                <a:latin typeface="Cambria" panose="02040503050406030204" pitchFamily="18" charset="0"/>
                <a:cs typeface="Times New Roman" pitchFamily="18" charset="0"/>
              </a:rPr>
              <a:t>Structura arborescentă a unui sistem de fişiere</a:t>
            </a:r>
            <a:endParaRPr lang="en-US" altLang="en-US" sz="2800" dirty="0">
              <a:latin typeface="Cambria" panose="02040503050406030204" pitchFamily="18" charset="0"/>
              <a:cs typeface="Times New Roman" pitchFamily="18" charset="0"/>
            </a:endParaRPr>
          </a:p>
        </p:txBody>
      </p:sp>
      <p:pic>
        <p:nvPicPr>
          <p:cNvPr id="3" name="Content Placeholder 2"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61563" y="2001624"/>
            <a:ext cx="4299834" cy="4132476"/>
          </a:xfrm>
        </p:spPr>
      </p:pic>
      <p:sp>
        <p:nvSpPr>
          <p:cNvPr id="4" name="TextBox 3"/>
          <p:cNvSpPr txBox="1"/>
          <p:nvPr/>
        </p:nvSpPr>
        <p:spPr>
          <a:xfrm>
            <a:off x="3136900" y="1489045"/>
            <a:ext cx="3124200" cy="400110"/>
          </a:xfrm>
          <a:prstGeom prst="rect">
            <a:avLst/>
          </a:prstGeom>
          <a:noFill/>
        </p:spPr>
        <p:txBody>
          <a:bodyPr wrap="square" rtlCol="0">
            <a:spAutoFit/>
          </a:bodyPr>
          <a:lstStyle/>
          <a:p>
            <a:pPr algn="ctr">
              <a:buNone/>
            </a:pPr>
            <a:r>
              <a:rPr lang="ro-RO" b="1" dirty="0">
                <a:latin typeface="Cambria" panose="02040503050406030204" pitchFamily="18" charset="0"/>
                <a:ea typeface="Cambria" panose="02040503050406030204" pitchFamily="18" charset="0"/>
              </a:rPr>
              <a:t>Exemplu Windows:</a:t>
            </a:r>
            <a:endParaRPr lang="en-US"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896710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Comenzi</a:t>
            </a:r>
            <a:r>
              <a:rPr lang="en-US" altLang="en-US" dirty="0">
                <a:latin typeface="Cambria" panose="02040503050406030204" pitchFamily="18" charset="0"/>
                <a:cs typeface="Times New Roman" pitchFamily="18" charset="0"/>
              </a:rPr>
              <a:t> de </a:t>
            </a:r>
            <a:r>
              <a:rPr lang="en-US" altLang="en-US" dirty="0" err="1">
                <a:latin typeface="Cambria" panose="02040503050406030204" pitchFamily="18" charset="0"/>
                <a:cs typeface="Times New Roman" pitchFamily="18" charset="0"/>
              </a:rPr>
              <a:t>compresie</a:t>
            </a:r>
            <a:r>
              <a:rPr lang="en-US" altLang="en-US" dirty="0">
                <a:latin typeface="Cambria" panose="02040503050406030204" pitchFamily="18" charset="0"/>
                <a:cs typeface="Times New Roman" pitchFamily="18" charset="0"/>
              </a:rPr>
              <a:t>  - UNIX</a:t>
            </a:r>
          </a:p>
        </p:txBody>
      </p:sp>
      <p:sp>
        <p:nvSpPr>
          <p:cNvPr id="6147" name="Rectangle 3"/>
          <p:cNvSpPr>
            <a:spLocks noGrp="1" noChangeArrowheads="1"/>
          </p:cNvSpPr>
          <p:nvPr>
            <p:ph type="body" idx="1"/>
          </p:nvPr>
        </p:nvSpPr>
        <p:spPr/>
        <p:txBody>
          <a:bodyPr/>
          <a:lstStyle/>
          <a:p>
            <a:pPr>
              <a:buFontTx/>
              <a:buNone/>
            </a:pPr>
            <a:endParaRPr lang="en-US" altLang="en-US">
              <a:latin typeface="Cambria" panose="02040503050406030204" pitchFamily="18" charset="0"/>
              <a:cs typeface="Times New Roman" pitchFamily="18" charset="0"/>
            </a:endParaRPr>
          </a:p>
          <a:p>
            <a:endParaRPr lang="en-US" altLang="en-US">
              <a:latin typeface="Cambria" panose="02040503050406030204" pitchFamily="18" charset="0"/>
              <a:cs typeface="Times New Roman" pitchFamily="18" charset="0"/>
            </a:endParaRPr>
          </a:p>
        </p:txBody>
      </p:sp>
      <p:sp>
        <p:nvSpPr>
          <p:cNvPr id="6148" name="Text Box 4"/>
          <p:cNvSpPr txBox="1">
            <a:spLocks noChangeArrowheads="1"/>
          </p:cNvSpPr>
          <p:nvPr/>
        </p:nvSpPr>
        <p:spPr bwMode="auto">
          <a:xfrm>
            <a:off x="949324" y="1357313"/>
            <a:ext cx="8080375"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spcBef>
                <a:spcPct val="0"/>
              </a:spcBef>
              <a:spcAft>
                <a:spcPct val="0"/>
              </a:spcAft>
              <a:buClrTx/>
              <a:buFontTx/>
              <a:buNone/>
            </a:pPr>
            <a:endParaRPr lang="en-US" altLang="en-US" b="1" dirty="0">
              <a:latin typeface="Cambria" panose="02040503050406030204" pitchFamily="18" charset="0"/>
              <a:cs typeface="Times New Roman" pitchFamily="18" charset="0"/>
            </a:endParaRPr>
          </a:p>
          <a:p>
            <a:pPr>
              <a:spcBef>
                <a:spcPct val="0"/>
              </a:spcBef>
              <a:spcAft>
                <a:spcPct val="0"/>
              </a:spcAft>
              <a:buClrTx/>
              <a:buFontTx/>
              <a:buNone/>
            </a:pPr>
            <a:r>
              <a:rPr lang="ro-RO" altLang="en-US" b="1" dirty="0">
                <a:latin typeface="Cambria" panose="02040503050406030204" pitchFamily="18" charset="0"/>
                <a:cs typeface="Times New Roman" pitchFamily="18" charset="0"/>
              </a:rPr>
              <a:t>Alte comenzi de compresie sunt:</a:t>
            </a:r>
            <a:r>
              <a:rPr lang="en-US" altLang="en-US" b="1" dirty="0">
                <a:latin typeface="Cambria" panose="02040503050406030204" pitchFamily="18" charset="0"/>
                <a:cs typeface="Times New Roman" pitchFamily="18" charset="0"/>
              </a:rPr>
              <a:t> bzip2 </a:t>
            </a:r>
            <a:r>
              <a:rPr lang="ro-RO" altLang="en-US" b="1" dirty="0">
                <a:latin typeface="Cambria" panose="02040503050406030204" pitchFamily="18" charset="0"/>
                <a:cs typeface="Times New Roman" pitchFamily="18" charset="0"/>
              </a:rPr>
              <a:t>și </a:t>
            </a:r>
            <a:r>
              <a:rPr lang="en-US" altLang="en-US" b="1" dirty="0" err="1">
                <a:latin typeface="Cambria" panose="02040503050406030204" pitchFamily="18" charset="0"/>
                <a:cs typeface="Times New Roman" pitchFamily="18" charset="0"/>
              </a:rPr>
              <a:t>xz</a:t>
            </a:r>
            <a:endParaRPr lang="en-US" altLang="en-US" b="1" dirty="0">
              <a:latin typeface="Cambria" panose="02040503050406030204" pitchFamily="18" charset="0"/>
              <a:cs typeface="Times New Roman" pitchFamily="18" charset="0"/>
            </a:endParaRPr>
          </a:p>
          <a:p>
            <a:pPr>
              <a:spcBef>
                <a:spcPct val="0"/>
              </a:spcBef>
              <a:spcAft>
                <a:spcPct val="0"/>
              </a:spcAft>
              <a:buClrTx/>
              <a:buFontTx/>
              <a:buNone/>
            </a:pPr>
            <a:endParaRPr lang="en-US" altLang="en-US" b="1" dirty="0">
              <a:latin typeface="Cambria" panose="02040503050406030204" pitchFamily="18" charset="0"/>
              <a:cs typeface="Times New Roman" pitchFamily="18" charset="0"/>
            </a:endParaRPr>
          </a:p>
          <a:p>
            <a:pPr>
              <a:spcBef>
                <a:spcPct val="0"/>
              </a:spcBef>
              <a:spcAft>
                <a:spcPct val="0"/>
              </a:spcAft>
              <a:buClrTx/>
              <a:buFontTx/>
              <a:buNone/>
            </a:pPr>
            <a:r>
              <a:rPr lang="ro-RO" altLang="en-US" dirty="0">
                <a:latin typeface="Cambria" panose="02040503050406030204" pitchFamily="18" charset="0"/>
                <a:cs typeface="Times New Roman" pitchFamily="18" charset="0"/>
              </a:rPr>
              <a:t>Coma</a:t>
            </a:r>
            <a:r>
              <a:rPr lang="en-US" altLang="en-US" dirty="0">
                <a:latin typeface="Cambria" panose="02040503050406030204" pitchFamily="18" charset="0"/>
                <a:cs typeface="Times New Roman" pitchFamily="18" charset="0"/>
              </a:rPr>
              <a:t>n</a:t>
            </a:r>
            <a:r>
              <a:rPr lang="ro-RO" altLang="en-US" dirty="0">
                <a:latin typeface="Cambria" panose="02040503050406030204" pitchFamily="18" charset="0"/>
                <a:cs typeface="Times New Roman" pitchFamily="18" charset="0"/>
              </a:rPr>
              <a:t>da </a:t>
            </a:r>
            <a:r>
              <a:rPr lang="en-US" altLang="en-US" dirty="0">
                <a:latin typeface="Cambria" panose="02040503050406030204" pitchFamily="18" charset="0"/>
                <a:cs typeface="Times New Roman" pitchFamily="18" charset="0"/>
              </a:rPr>
              <a:t> </a:t>
            </a:r>
            <a:r>
              <a:rPr lang="en-US" altLang="en-US" b="1" dirty="0">
                <a:latin typeface="Cambria" panose="02040503050406030204" pitchFamily="18" charset="0"/>
                <a:cs typeface="Times New Roman" pitchFamily="18" charset="0"/>
              </a:rPr>
              <a:t>bzip2</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folosește algoritmul de compresie</a:t>
            </a:r>
            <a:r>
              <a:rPr lang="en-US" altLang="en-US" dirty="0">
                <a:latin typeface="Cambria" panose="02040503050406030204" pitchFamily="18" charset="0"/>
                <a:cs typeface="Times New Roman" pitchFamily="18" charset="0"/>
              </a:rPr>
              <a:t> </a:t>
            </a:r>
            <a:r>
              <a:rPr lang="en-US" altLang="en-US" b="1" dirty="0">
                <a:latin typeface="Cambria" panose="02040503050406030204" pitchFamily="18" charset="0"/>
                <a:cs typeface="Times New Roman" pitchFamily="18" charset="0"/>
              </a:rPr>
              <a:t>Burrows-Wheeler</a:t>
            </a:r>
            <a:r>
              <a:rPr lang="ro-RO" altLang="en-US" b="1"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mai bun în unele cazuri față de algoritmul folosit de gzip.</a:t>
            </a:r>
            <a:r>
              <a:rPr lang="ro-RO" altLang="en-US" b="1"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Rezultatul este un fișier cu extensia </a:t>
            </a:r>
            <a:r>
              <a:rPr lang="en-US" altLang="en-US" b="1" dirty="0">
                <a:latin typeface="Cambria" panose="02040503050406030204" pitchFamily="18" charset="0"/>
                <a:cs typeface="Times New Roman" pitchFamily="18" charset="0"/>
              </a:rPr>
              <a:t>.bz2</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în loc de extensia</a:t>
            </a:r>
            <a:r>
              <a:rPr lang="en-US" altLang="en-US" dirty="0">
                <a:latin typeface="Cambria" panose="02040503050406030204" pitchFamily="18" charset="0"/>
                <a:cs typeface="Times New Roman" pitchFamily="18" charset="0"/>
              </a:rPr>
              <a:t> </a:t>
            </a:r>
            <a:r>
              <a:rPr lang="en-US" altLang="en-US" b="1" dirty="0">
                <a:latin typeface="Cambria" panose="02040503050406030204" pitchFamily="18" charset="0"/>
                <a:cs typeface="Times New Roman" pitchFamily="18" charset="0"/>
              </a:rPr>
              <a:t>.</a:t>
            </a:r>
            <a:r>
              <a:rPr lang="en-US" altLang="en-US" b="1" dirty="0" err="1">
                <a:latin typeface="Cambria" panose="02040503050406030204" pitchFamily="18" charset="0"/>
                <a:cs typeface="Times New Roman" pitchFamily="18" charset="0"/>
              </a:rPr>
              <a:t>gz</a:t>
            </a:r>
            <a:r>
              <a:rPr lang="en-US" altLang="en-US" dirty="0">
                <a:latin typeface="Cambria" panose="02040503050406030204" pitchFamily="18" charset="0"/>
                <a:cs typeface="Times New Roman" pitchFamily="18" charset="0"/>
              </a:rPr>
              <a:t> </a:t>
            </a:r>
          </a:p>
          <a:p>
            <a:pPr>
              <a:spcBef>
                <a:spcPct val="0"/>
              </a:spcBef>
              <a:spcAft>
                <a:spcPct val="0"/>
              </a:spcAft>
              <a:buClrTx/>
              <a:buFontTx/>
              <a:buNone/>
            </a:pPr>
            <a:endParaRPr lang="en-US" altLang="en-US" dirty="0">
              <a:latin typeface="Cambria" panose="02040503050406030204" pitchFamily="18" charset="0"/>
              <a:cs typeface="Times New Roman" pitchFamily="18" charset="0"/>
            </a:endParaRPr>
          </a:p>
          <a:p>
            <a:pPr>
              <a:spcBef>
                <a:spcPct val="0"/>
              </a:spcBef>
              <a:spcAft>
                <a:spcPct val="0"/>
              </a:spcAft>
              <a:buClrTx/>
              <a:buFontTx/>
              <a:buNone/>
            </a:pPr>
            <a:r>
              <a:rPr lang="ro-RO" altLang="en-US" dirty="0">
                <a:latin typeface="Cambria" panose="02040503050406030204" pitchFamily="18" charset="0"/>
                <a:cs typeface="Times New Roman" pitchFamily="18" charset="0"/>
              </a:rPr>
              <a:t>Comanda </a:t>
            </a:r>
            <a:r>
              <a:rPr lang="en-US" altLang="en-US" b="1" dirty="0" err="1">
                <a:latin typeface="Cambria" panose="02040503050406030204" pitchFamily="18" charset="0"/>
                <a:cs typeface="Times New Roman" pitchFamily="18" charset="0"/>
              </a:rPr>
              <a:t>xz</a:t>
            </a:r>
            <a:r>
              <a:rPr lang="en-US" altLang="en-US" b="1" dirty="0">
                <a:latin typeface="Cambria" panose="02040503050406030204" pitchFamily="18" charset="0"/>
                <a:cs typeface="Times New Roman" pitchFamily="18" charset="0"/>
              </a:rPr>
              <a:t> </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similară cu </a:t>
            </a:r>
            <a:r>
              <a:rPr lang="en-US" altLang="en-US" dirty="0" err="1">
                <a:latin typeface="Cambria" panose="02040503050406030204" pitchFamily="18" charset="0"/>
                <a:cs typeface="Times New Roman" pitchFamily="18" charset="0"/>
              </a:rPr>
              <a:t>gzip</a:t>
            </a:r>
            <a:r>
              <a:rPr lang="ro-RO" altLang="en-US" dirty="0">
                <a:latin typeface="Cambria" panose="02040503050406030204" pitchFamily="18" charset="0"/>
                <a:cs typeface="Times New Roman" pitchFamily="18" charset="0"/>
              </a:rPr>
              <a:t>, folosind algoritmul </a:t>
            </a:r>
            <a:r>
              <a:rPr lang="en-US" altLang="en-US" b="1" dirty="0">
                <a:latin typeface="Cambria" panose="02040503050406030204" pitchFamily="18" charset="0"/>
                <a:cs typeface="Times New Roman" pitchFamily="18" charset="0"/>
              </a:rPr>
              <a:t>Lempel-Ziv-Markov (LZMA)</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Poate oferi o rată de compresie mai bună decât oferă </a:t>
            </a:r>
            <a:r>
              <a:rPr lang="en-US" altLang="en-US" b="1" dirty="0">
                <a:latin typeface="Cambria" panose="02040503050406030204" pitchFamily="18" charset="0"/>
                <a:cs typeface="Times New Roman" pitchFamily="18" charset="0"/>
              </a:rPr>
              <a:t>bzip2</a:t>
            </a:r>
            <a:r>
              <a:rPr lang="en-US" altLang="en-US" dirty="0">
                <a:latin typeface="Cambria" panose="02040503050406030204" pitchFamily="18" charset="0"/>
                <a:cs typeface="Times New Roman" pitchFamily="18" charset="0"/>
              </a:rPr>
              <a:t>. </a:t>
            </a:r>
          </a:p>
          <a:p>
            <a:pPr>
              <a:spcBef>
                <a:spcPct val="0"/>
              </a:spcBef>
              <a:spcAft>
                <a:spcPct val="0"/>
              </a:spcAft>
              <a:buClrTx/>
              <a:buFontTx/>
              <a:buNone/>
            </a:pPr>
            <a:endParaRPr lang="en-US" altLang="en-US" dirty="0">
              <a:latin typeface="Cambria" panose="02040503050406030204" pitchFamily="18" charset="0"/>
              <a:cs typeface="Times New Roman" pitchFamily="18" charset="0"/>
            </a:endParaRPr>
          </a:p>
          <a:p>
            <a:pPr>
              <a:spcBef>
                <a:spcPct val="0"/>
              </a:spcBef>
              <a:spcAft>
                <a:spcPct val="0"/>
              </a:spcAft>
              <a:buClrTx/>
              <a:buFontTx/>
              <a:buNone/>
            </a:pPr>
            <a:r>
              <a:rPr lang="ro-RO" altLang="en-US" dirty="0">
                <a:latin typeface="Cambria" panose="02040503050406030204" pitchFamily="18" charset="0"/>
                <a:cs typeface="Times New Roman" pitchFamily="18" charset="0"/>
              </a:rPr>
              <a:t>Fișierele comprimate cu comanda </a:t>
            </a:r>
            <a:r>
              <a:rPr lang="en-US" altLang="en-US" b="1" dirty="0" err="1">
                <a:latin typeface="Cambria" panose="02040503050406030204" pitchFamily="18" charset="0"/>
                <a:cs typeface="Times New Roman" pitchFamily="18" charset="0"/>
              </a:rPr>
              <a:t>xz</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au extensia</a:t>
            </a:r>
            <a:r>
              <a:rPr lang="en-US" altLang="en-US" dirty="0">
                <a:latin typeface="Cambria" panose="02040503050406030204" pitchFamily="18" charset="0"/>
                <a:cs typeface="Times New Roman" pitchFamily="18" charset="0"/>
              </a:rPr>
              <a:t> </a:t>
            </a:r>
            <a:r>
              <a:rPr lang="en-US" altLang="en-US" b="1" dirty="0">
                <a:latin typeface="Cambria" panose="02040503050406030204" pitchFamily="18" charset="0"/>
                <a:cs typeface="Times New Roman" pitchFamily="18" charset="0"/>
              </a:rPr>
              <a:t>.</a:t>
            </a:r>
            <a:r>
              <a:rPr lang="en-US" altLang="en-US" b="1" dirty="0" err="1">
                <a:latin typeface="Cambria" panose="02040503050406030204" pitchFamily="18" charset="0"/>
                <a:cs typeface="Times New Roman" pitchFamily="18" charset="0"/>
              </a:rPr>
              <a:t>xz</a:t>
            </a:r>
            <a:r>
              <a:rPr lang="en-US" altLang="en-US" dirty="0">
                <a:latin typeface="Cambria" panose="02040503050406030204" pitchFamily="18" charset="0"/>
                <a:cs typeface="Times New Roman" pitchFamily="18" charset="0"/>
              </a:rPr>
              <a:t> .</a:t>
            </a:r>
          </a:p>
          <a:p>
            <a:pPr>
              <a:spcBef>
                <a:spcPct val="0"/>
              </a:spcBef>
              <a:spcAft>
                <a:spcPct val="0"/>
              </a:spcAft>
              <a:buClrTx/>
              <a:buFontTx/>
              <a:buNone/>
            </a:pPr>
            <a:r>
              <a:rPr lang="ro-RO" altLang="en-US" dirty="0">
                <a:latin typeface="Cambria" panose="02040503050406030204" pitchFamily="18" charset="0"/>
                <a:cs typeface="Times New Roman" pitchFamily="18" charset="0"/>
              </a:rPr>
              <a:t>Pentru decomprimare se poate folosi comanda </a:t>
            </a:r>
            <a:r>
              <a:rPr lang="en-US" altLang="en-US" b="1" dirty="0" err="1">
                <a:latin typeface="Cambria" panose="02040503050406030204" pitchFamily="18" charset="0"/>
                <a:cs typeface="Times New Roman" pitchFamily="18" charset="0"/>
              </a:rPr>
              <a:t>unxz</a:t>
            </a:r>
            <a:r>
              <a:rPr lang="en-US" altLang="en-US" dirty="0">
                <a:latin typeface="Cambria" panose="02040503050406030204" pitchFamily="18" charset="0"/>
                <a:cs typeface="Times New Roman" pitchFamily="18" charset="0"/>
              </a:rPr>
              <a:t>.</a:t>
            </a:r>
          </a:p>
          <a:p>
            <a:pPr>
              <a:spcBef>
                <a:spcPct val="0"/>
              </a:spcBef>
              <a:spcAft>
                <a:spcPct val="0"/>
              </a:spcAft>
              <a:buClrTx/>
              <a:buFontTx/>
              <a:buNone/>
            </a:pPr>
            <a:endParaRPr lang="en-US" altLang="en-US" dirty="0">
              <a:latin typeface="Cambria" panose="02040503050406030204" pitchFamily="18" charset="0"/>
              <a:cs typeface="Times New Roman" pitchFamily="18" charset="0"/>
            </a:endParaRPr>
          </a:p>
          <a:p>
            <a:pPr>
              <a:spcBef>
                <a:spcPct val="0"/>
              </a:spcBef>
              <a:spcAft>
                <a:spcPct val="0"/>
              </a:spcAft>
              <a:buClrTx/>
              <a:buFontTx/>
              <a:buNone/>
            </a:pPr>
            <a:endParaRPr lang="en-US" altLang="en-US" dirty="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9109328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Windows – echivalente PowerShell pentru df și du</a:t>
            </a:r>
          </a:p>
        </p:txBody>
      </p:sp>
      <p:sp>
        <p:nvSpPr>
          <p:cNvPr id="3" name="Content Placeholder"/>
          <p:cNvSpPr>
            <a:spLocks noGrp="1"/>
          </p:cNvSpPr>
          <p:nvPr>
            <p:ph idx="1"/>
          </p:nvPr>
        </p:nvSpPr>
        <p:spPr>
          <a:xfrm>
            <a:off x="457200" y="1143000"/>
            <a:ext cx="8229600" cy="4525963"/>
          </a:xfrm>
        </p:spPr>
        <p:txBody>
          <a:bodyPr/>
          <a:lstStyle/>
          <a:p>
            <a:pPr marL="342900" indent="-342900">
              <a:buFont typeface="Arial" panose="020B0604020202020204" pitchFamily="34" charset="0"/>
              <a:buChar char="•"/>
            </a:pPr>
            <a:r>
              <a:rPr lang="ro-RO" altLang="en-US" sz="2000" dirty="0">
                <a:latin typeface="Cambria" panose="02040503050406030204" pitchFamily="18" charset="0"/>
              </a:rPr>
              <a:t>Echivalentul lui </a:t>
            </a:r>
            <a:r>
              <a:rPr lang="ro-RO" altLang="en-US" sz="2000" b="1" dirty="0">
                <a:latin typeface="Cambria" panose="02040503050406030204" pitchFamily="18" charset="0"/>
              </a:rPr>
              <a:t>df -h</a:t>
            </a:r>
            <a:r>
              <a:rPr lang="ro-RO" altLang="en-US" sz="2000" dirty="0">
                <a:latin typeface="Cambria" panose="02040503050406030204" pitchFamily="18" charset="0"/>
              </a:rPr>
              <a:t> pe Windows:</a:t>
            </a:r>
          </a:p>
          <a:p>
            <a:pPr marL="342900" indent="0">
              <a:buNone/>
            </a:pPr>
            <a:r>
              <a:rPr lang="en-US" altLang="en-US" sz="1600" dirty="0">
                <a:latin typeface="Courier New" pitchFamily="49" charset="0"/>
              </a:rPr>
              <a:t>Get-PSDrive -PSProvider FileSystem</a:t>
            </a:r>
          </a:p>
          <a:p>
            <a:pPr marL="342900" indent="0">
              <a:buNone/>
            </a:pPr>
            <a:r>
              <a:rPr lang="en-US" altLang="en-US" sz="1600" dirty="0">
                <a:latin typeface="Courier New" pitchFamily="49" charset="0"/>
              </a:rPr>
              <a:t># Sau:</a:t>
            </a:r>
          </a:p>
          <a:p>
            <a:pPr marL="342900" indent="0">
              <a:buNone/>
            </a:pPr>
            <a:r>
              <a:rPr lang="en-US" altLang="en-US" sz="1600" dirty="0">
                <a:latin typeface="Courier New" pitchFamily="49" charset="0"/>
              </a:rPr>
              <a:t>Get-Volume | Select DriveLetter,FileSystem,Size,SizeRemaining</a:t>
            </a:r>
          </a:p>
          <a:p>
            <a:pPr>
              <a:buNone/>
            </a:pPr>
            <a:endParaRPr lang="ro-RO" altLang="en-US" sz="2000" dirty="0"/>
          </a:p>
          <a:p>
            <a:pPr marL="342900" indent="-342900">
              <a:buFont typeface="Arial" panose="020B0604020202020204" pitchFamily="34" charset="0"/>
              <a:buChar char="•"/>
            </a:pPr>
            <a:r>
              <a:rPr lang="ro-RO" altLang="en-US" sz="2000" b="1" dirty="0">
                <a:latin typeface="Cambria" panose="02040503050406030204" pitchFamily="18" charset="0"/>
              </a:rPr>
              <a:t>Informații detaliate despre o partiție:</a:t>
            </a:r>
          </a:p>
          <a:p>
            <a:pPr marL="342900" indent="0">
              <a:buNone/>
            </a:pPr>
            <a:r>
              <a:rPr lang="en-US" altLang="en-US" sz="1600" dirty="0">
                <a:latin typeface="Courier New" pitchFamily="49" charset="0"/>
              </a:rPr>
              <a:t>Get-Partition | Select DiskNumber,PartitionNumber,Size,Type</a:t>
            </a:r>
          </a:p>
          <a:p>
            <a:pPr>
              <a:buNone/>
            </a:pPr>
            <a:endParaRPr lang="ro-RO" altLang="en-US" sz="2000" dirty="0"/>
          </a:p>
          <a:p>
            <a:pPr marL="342900" indent="-342900">
              <a:buFont typeface="Arial" panose="020B0604020202020204" pitchFamily="34" charset="0"/>
              <a:buChar char="•"/>
            </a:pPr>
            <a:r>
              <a:rPr lang="ro-RO" altLang="en-US" sz="2000" b="1" dirty="0">
                <a:latin typeface="Cambria" panose="02040503050406030204" pitchFamily="18" charset="0"/>
              </a:rPr>
              <a:t>Tool grafic recomandat: </a:t>
            </a:r>
            <a:r>
              <a:rPr lang="ro-RO" altLang="en-US" sz="2000" dirty="0" err="1">
                <a:latin typeface="Cambria" panose="02040503050406030204" pitchFamily="18" charset="0"/>
              </a:rPr>
              <a:t>WinDirStat</a:t>
            </a:r>
            <a:r>
              <a:rPr lang="ro-RO" altLang="en-US" sz="2000" dirty="0">
                <a:latin typeface="Cambria" panose="02040503050406030204" pitchFamily="18" charset="0"/>
              </a:rPr>
              <a:t> </a:t>
            </a:r>
            <a:endParaRPr lang="ro-RO" altLang="en-US" sz="2000" b="1" dirty="0">
              <a:latin typeface="Cambria" panose="02040503050406030204" pitchFamily="18" charset="0"/>
            </a:endParaRPr>
          </a:p>
          <a:p>
            <a:pPr marL="342900" indent="-342900">
              <a:buFont typeface="Arial" panose="020B0604020202020204" pitchFamily="34" charset="0"/>
              <a:buChar char="•"/>
            </a:pPr>
            <a:r>
              <a:rPr lang="ro-RO" altLang="en-US" sz="2000" b="1" dirty="0">
                <a:latin typeface="Cambria" panose="02040503050406030204" pitchFamily="18" charset="0"/>
              </a:rPr>
              <a:t>WinDirStat</a:t>
            </a:r>
            <a:r>
              <a:rPr lang="ro-RO" altLang="en-US" sz="2000" dirty="0">
                <a:latin typeface="Cambria" panose="02040503050406030204" pitchFamily="18" charset="0"/>
              </a:rPr>
              <a:t> – heatmap vizual al utilizării spațiului pe disc, gratuit</a:t>
            </a:r>
          </a:p>
          <a:p>
            <a:pPr marL="342900" indent="-342900">
              <a:buFont typeface="Arial" panose="020B0604020202020204" pitchFamily="34" charset="0"/>
              <a:buChar char="•"/>
            </a:pPr>
            <a:r>
              <a:rPr lang="ro-RO" altLang="en-US" sz="2000" b="1" dirty="0">
                <a:latin typeface="Cambria" panose="02040503050406030204" pitchFamily="18" charset="0"/>
              </a:rPr>
              <a:t>Descărcare: </a:t>
            </a:r>
            <a:r>
              <a:rPr lang="ro-RO" altLang="en-US" sz="2000" dirty="0">
                <a:latin typeface="Cambria" panose="02040503050406030204" pitchFamily="18" charset="0"/>
              </a:rPr>
              <a:t>https://windirstat.net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r>
              <a:rPr lang="en-US" altLang="en-US" dirty="0" err="1">
                <a:latin typeface="Cambria" panose="02040503050406030204" pitchFamily="18" charset="0"/>
                <a:cs typeface="Times New Roman" pitchFamily="18" charset="0"/>
              </a:rPr>
              <a:t>Compresie</a:t>
            </a:r>
            <a:r>
              <a:rPr lang="en-US" altLang="en-US" dirty="0">
                <a:latin typeface="Cambria" panose="02040503050406030204" pitchFamily="18" charset="0"/>
                <a:cs typeface="Times New Roman" pitchFamily="18" charset="0"/>
              </a:rPr>
              <a:t> </a:t>
            </a:r>
            <a:r>
              <a:rPr lang="ro-RO" altLang="en-US" dirty="0" err="1">
                <a:latin typeface="Cambria" panose="02040503050406030204" pitchFamily="18" charset="0"/>
                <a:cs typeface="Times New Roman" pitchFamily="18" charset="0"/>
              </a:rPr>
              <a:t>zstd</a:t>
            </a:r>
            <a:endParaRPr lang="ro-RO" altLang="en-US" dirty="0">
              <a:latin typeface="Cambria" panose="02040503050406030204" pitchFamily="18" charset="0"/>
              <a:cs typeface="Times New Roman" pitchFamily="18" charset="0"/>
            </a:endParaRPr>
          </a:p>
        </p:txBody>
      </p:sp>
      <p:sp>
        <p:nvSpPr>
          <p:cNvPr id="3" name="Content Placeholder"/>
          <p:cNvSpPr>
            <a:spLocks noGrp="1"/>
          </p:cNvSpPr>
          <p:nvPr>
            <p:ph idx="1"/>
          </p:nvPr>
        </p:nvSpPr>
        <p:spPr>
          <a:xfrm>
            <a:off x="457200" y="1143000"/>
            <a:ext cx="8686800" cy="5638800"/>
          </a:xfrm>
        </p:spPr>
        <p:txBody>
          <a:bodyPr/>
          <a:lstStyle/>
          <a:p>
            <a:pPr marL="342900" indent="-342900">
              <a:buFont typeface="Arial" panose="020B0604020202020204" pitchFamily="34" charset="0"/>
              <a:buChar char="•"/>
            </a:pPr>
            <a:r>
              <a:rPr lang="ro-RO" altLang="en-US" sz="2000" b="1" dirty="0" err="1">
                <a:latin typeface="Cambria" panose="02040503050406030204" pitchFamily="18" charset="0"/>
              </a:rPr>
              <a:t>zstd</a:t>
            </a:r>
            <a:r>
              <a:rPr lang="ro-RO" altLang="en-US" sz="2000" b="1" dirty="0">
                <a:latin typeface="Cambria" panose="02040503050406030204" pitchFamily="18" charset="0"/>
              </a:rPr>
              <a:t> (Zstandard)</a:t>
            </a:r>
            <a:r>
              <a:rPr lang="ro-RO" altLang="en-US" sz="2000" dirty="0">
                <a:latin typeface="Cambria" panose="02040503050406030204" pitchFamily="18" charset="0"/>
              </a:rPr>
              <a:t> – algoritmul modern de compresie (creat de Facebook, 2015):</a:t>
            </a:r>
          </a:p>
          <a:p>
            <a:pPr marL="685800" indent="-342900">
              <a:buFont typeface="Arial" panose="020B0604020202020204" pitchFamily="34" charset="0"/>
              <a:buChar char="•"/>
            </a:pPr>
            <a:r>
              <a:rPr lang="ro-RO" altLang="en-US" sz="2000" b="1" dirty="0">
                <a:latin typeface="Cambria" panose="02040503050406030204" pitchFamily="18" charset="0"/>
              </a:rPr>
              <a:t>De 5x mai rapid</a:t>
            </a:r>
            <a:r>
              <a:rPr lang="ro-RO" altLang="en-US" sz="2000" dirty="0">
                <a:latin typeface="Cambria" panose="02040503050406030204" pitchFamily="18" charset="0"/>
              </a:rPr>
              <a:t> decât gzip la compresie, raport compresie mai bun</a:t>
            </a:r>
          </a:p>
          <a:p>
            <a:pPr marL="685800" indent="-342900">
              <a:buFont typeface="Arial" panose="020B0604020202020204" pitchFamily="34" charset="0"/>
              <a:buChar char="•"/>
            </a:pPr>
            <a:r>
              <a:rPr lang="ro-RO" altLang="en-US" sz="2000" b="1" dirty="0">
                <a:latin typeface="Cambria" panose="02040503050406030204" pitchFamily="18" charset="0"/>
              </a:rPr>
              <a:t>Folosit în kernel Linux</a:t>
            </a:r>
            <a:r>
              <a:rPr lang="ro-RO" altLang="en-US" sz="2000" dirty="0">
                <a:latin typeface="Cambria" panose="02040503050406030204" pitchFamily="18" charset="0"/>
              </a:rPr>
              <a:t>, Facebook, Android, arhive .deb/.rpm moderne</a:t>
            </a:r>
          </a:p>
          <a:p>
            <a:pPr marL="342900" indent="0">
              <a:buNone/>
            </a:pPr>
            <a:r>
              <a:rPr lang="en-US" altLang="en-US" sz="1600" dirty="0">
                <a:latin typeface="Courier New" pitchFamily="49" charset="0"/>
              </a:rPr>
              <a:t>$ zstd fisier.tar               # compresie → fisier.tar.zst</a:t>
            </a:r>
          </a:p>
          <a:p>
            <a:pPr marL="342900" indent="0">
              <a:buNone/>
            </a:pPr>
            <a:r>
              <a:rPr lang="en-US" altLang="en-US" sz="1600" dirty="0">
                <a:latin typeface="Courier New" pitchFamily="49" charset="0"/>
              </a:rPr>
              <a:t>$ zstd -d fisier.tar.zst         # decompresie</a:t>
            </a:r>
          </a:p>
          <a:p>
            <a:pPr marL="342900" indent="0">
              <a:buNone/>
            </a:pPr>
            <a:r>
              <a:rPr lang="en-US" altLang="en-US" sz="1600" dirty="0">
                <a:latin typeface="Courier New" pitchFamily="49" charset="0"/>
              </a:rPr>
              <a:t>$ tar -I zstd -cvf arhiva.tar.zst director/</a:t>
            </a:r>
          </a:p>
          <a:p>
            <a:pPr>
              <a:buNone/>
            </a:pPr>
            <a:endParaRPr lang="ro-RO" altLang="en-US" sz="2000" dirty="0"/>
          </a:p>
          <a:p>
            <a:pPr marL="0" indent="0">
              <a:buNone/>
            </a:pPr>
            <a:r>
              <a:rPr lang="ro-RO" altLang="en-US" sz="1800" b="1" dirty="0">
                <a:latin typeface="Cambria" panose="02040503050406030204" pitchFamily="18" charset="0"/>
              </a:rPr>
              <a:t>Comparație algoritmi compresie:</a:t>
            </a:r>
          </a:p>
          <a:p>
            <a:pPr marL="342900" indent="-342900">
              <a:buFont typeface="Arial" panose="020B0604020202020204" pitchFamily="34" charset="0"/>
              <a:buChar char="•"/>
            </a:pPr>
            <a:r>
              <a:rPr lang="ro-RO" altLang="en-US" sz="2000" b="1" dirty="0">
                <a:latin typeface="Cambria" panose="02040503050406030204" pitchFamily="18" charset="0"/>
              </a:rPr>
              <a:t>gzip</a:t>
            </a:r>
            <a:r>
              <a:rPr lang="ro-RO" altLang="en-US" sz="2000" dirty="0">
                <a:latin typeface="Cambria" panose="02040503050406030204" pitchFamily="18" charset="0"/>
              </a:rPr>
              <a:t> (1992) → bzip2 (1996) → xz/LZMA (2005) → </a:t>
            </a:r>
            <a:r>
              <a:rPr lang="ro-RO" altLang="en-US" sz="2000" b="1" dirty="0">
                <a:latin typeface="Cambria" panose="02040503050406030204" pitchFamily="18" charset="0"/>
              </a:rPr>
              <a:t>zstd</a:t>
            </a:r>
            <a:r>
              <a:rPr lang="ro-RO" altLang="en-US" sz="2000" dirty="0">
                <a:latin typeface="Cambria" panose="02040503050406030204" pitchFamily="18" charset="0"/>
              </a:rPr>
              <a:t> (2016) ← standard modern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ro-RO" altLang="en-US" sz="2800" dirty="0">
                <a:latin typeface="Cambria" panose="02040503050406030204" pitchFamily="18" charset="0"/>
                <a:cs typeface="Times New Roman" pitchFamily="18" charset="0"/>
              </a:rPr>
              <a:t>Cele mai</a:t>
            </a:r>
            <a:r>
              <a:rPr lang="en-US" altLang="en-US" sz="2800" dirty="0">
                <a:latin typeface="Cambria" panose="02040503050406030204" pitchFamily="18" charset="0"/>
                <a:cs typeface="Times New Roman" pitchFamily="18" charset="0"/>
              </a:rPr>
              <a:t> important</a:t>
            </a:r>
            <a:r>
              <a:rPr lang="ro-RO" altLang="en-US" sz="2800" dirty="0">
                <a:latin typeface="Cambria" panose="02040503050406030204" pitchFamily="18" charset="0"/>
                <a:cs typeface="Times New Roman" pitchFamily="18" charset="0"/>
              </a:rPr>
              <a:t>e directoare</a:t>
            </a:r>
            <a:r>
              <a:rPr lang="en-US" altLang="en-US" sz="2800" dirty="0">
                <a:latin typeface="Cambria" panose="02040503050406030204" pitchFamily="18" charset="0"/>
                <a:cs typeface="Times New Roman" pitchFamily="18" charset="0"/>
              </a:rPr>
              <a:t> Linux</a:t>
            </a:r>
          </a:p>
        </p:txBody>
      </p:sp>
      <p:graphicFrame>
        <p:nvGraphicFramePr>
          <p:cNvPr id="186440" name="Group 72"/>
          <p:cNvGraphicFramePr>
            <a:graphicFrameLocks noGrp="1"/>
          </p:cNvGraphicFramePr>
          <p:nvPr>
            <p:ph idx="1"/>
            <p:extLst>
              <p:ext uri="{D42A27DB-BD31-4B8C-83A1-F6EECF244321}">
                <p14:modId xmlns:p14="http://schemas.microsoft.com/office/powerpoint/2010/main" val="1167502059"/>
              </p:ext>
            </p:extLst>
          </p:nvPr>
        </p:nvGraphicFramePr>
        <p:xfrm>
          <a:off x="965200" y="1657350"/>
          <a:ext cx="7772400" cy="4563038"/>
        </p:xfrm>
        <a:graphic>
          <a:graphicData uri="http://schemas.openxmlformats.org/drawingml/2006/table">
            <a:tbl>
              <a:tblPr/>
              <a:tblGrid>
                <a:gridCol w="2073275">
                  <a:extLst>
                    <a:ext uri="{9D8B030D-6E8A-4147-A177-3AD203B41FA5}">
                      <a16:colId xmlns:a16="http://schemas.microsoft.com/office/drawing/2014/main" val="20000"/>
                    </a:ext>
                  </a:extLst>
                </a:gridCol>
                <a:gridCol w="5699125">
                  <a:extLst>
                    <a:ext uri="{9D8B030D-6E8A-4147-A177-3AD203B41FA5}">
                      <a16:colId xmlns:a16="http://schemas.microsoft.com/office/drawing/2014/main" val="20001"/>
                    </a:ext>
                  </a:extLst>
                </a:gridCol>
              </a:tblGrid>
              <a:tr h="373007">
                <a:tc>
                  <a:txBody>
                    <a:bodyPr/>
                    <a:lstStyle/>
                    <a:p>
                      <a:pPr algn="l" fontAlgn="b"/>
                      <a:r>
                        <a:rPr lang="en-US" sz="1800" b="0" i="0" u="none" strike="noStrike" dirty="0">
                          <a:solidFill>
                            <a:srgbClr val="000000"/>
                          </a:solidFill>
                          <a:effectLst/>
                          <a:latin typeface="Cambria" panose="02040503050406030204" pitchFamily="18" charset="0"/>
                        </a:rPr>
                        <a:t>/bin</a:t>
                      </a:r>
                    </a:p>
                  </a:txBody>
                  <a:tcPr marL="9525" marR="9525" marT="9525" marB="0" anchor="ctr">
                    <a:lnL cap="flat">
                      <a:noFill/>
                    </a:lnL>
                    <a:lnR>
                      <a:noFill/>
                    </a:lnR>
                    <a:lnT cap="flat">
                      <a:noFill/>
                    </a:lnT>
                    <a:lnB>
                      <a:noFill/>
                    </a:lnB>
                    <a:lnTlToBr>
                      <a:noFill/>
                    </a:lnTlToBr>
                    <a:lnBlToTr>
                      <a:noFill/>
                    </a:lnBlToTr>
                    <a:noFill/>
                  </a:tcPr>
                </a:tc>
                <a:tc>
                  <a:txBody>
                    <a:bodyPr/>
                    <a:lstStyle/>
                    <a:p>
                      <a:pPr algn="l" fontAlgn="b"/>
                      <a:r>
                        <a:rPr lang="en-US" sz="1800" b="0" i="0" u="none" strike="noStrike" noProof="0" dirty="0">
                          <a:solidFill>
                            <a:srgbClr val="000000"/>
                          </a:solidFill>
                          <a:effectLst/>
                          <a:latin typeface="Cambria" panose="02040503050406030204" pitchFamily="18" charset="0"/>
                        </a:rPr>
                        <a:t>Fi</a:t>
                      </a:r>
                      <a:r>
                        <a:rPr lang="ro-RO" sz="1800" b="0" i="0" u="none" strike="noStrike" noProof="0" dirty="0">
                          <a:solidFill>
                            <a:srgbClr val="000000"/>
                          </a:solidFill>
                          <a:effectLst/>
                          <a:latin typeface="Cambria" panose="02040503050406030204" pitchFamily="18" charset="0"/>
                        </a:rPr>
                        <a:t>șiere</a:t>
                      </a:r>
                      <a:r>
                        <a:rPr lang="ro-RO" sz="1800" b="0" i="0" u="none" strike="noStrike" baseline="0" noProof="0" dirty="0">
                          <a:solidFill>
                            <a:srgbClr val="000000"/>
                          </a:solidFill>
                          <a:effectLst/>
                          <a:latin typeface="Cambria" panose="02040503050406030204" pitchFamily="18" charset="0"/>
                        </a:rPr>
                        <a:t> executabile – programele de bază ale sistemului</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74594">
                <a:tc>
                  <a:txBody>
                    <a:bodyPr/>
                    <a:lstStyle/>
                    <a:p>
                      <a:pPr algn="l" fontAlgn="b"/>
                      <a:r>
                        <a:rPr lang="en-US" sz="1800" b="0" i="0" u="none" strike="noStrike" dirty="0">
                          <a:solidFill>
                            <a:srgbClr val="000000"/>
                          </a:solidFill>
                          <a:effectLst/>
                          <a:latin typeface="Cambria" panose="02040503050406030204" pitchFamily="18" charset="0"/>
                        </a:rPr>
                        <a:t>/boot</a:t>
                      </a:r>
                    </a:p>
                  </a:txBody>
                  <a:tcPr marL="9525" marR="9525" marT="9525" marB="0" anchor="ctr">
                    <a:lnL cap="flat">
                      <a:noFill/>
                    </a:lnL>
                    <a:lnR>
                      <a:noFill/>
                    </a:lnR>
                    <a:lnT>
                      <a:noFill/>
                    </a:lnT>
                    <a:lnB>
                      <a:noFill/>
                    </a:lnB>
                    <a:lnTlToBr>
                      <a:noFill/>
                    </a:lnTlToBr>
                    <a:lnBlToTr>
                      <a:noFill/>
                    </a:lnBlToTr>
                    <a:noFill/>
                  </a:tcPr>
                </a:tc>
                <a:tc>
                  <a:txBody>
                    <a:bodyPr/>
                    <a:lstStyle/>
                    <a:p>
                      <a:pPr algn="l" fontAlgn="b"/>
                      <a:r>
                        <a:rPr lang="ro-RO" sz="1800" b="0" i="0" u="none" strike="noStrike" dirty="0">
                          <a:solidFill>
                            <a:srgbClr val="000000"/>
                          </a:solidFill>
                          <a:effectLst/>
                          <a:latin typeface="Cambria" panose="02040503050406030204" pitchFamily="18" charset="0"/>
                        </a:rPr>
                        <a:t>Directorul de </a:t>
                      </a:r>
                      <a:r>
                        <a:rPr lang="en-US" sz="1800" b="0" i="0" u="none" strike="noStrike" dirty="0">
                          <a:solidFill>
                            <a:srgbClr val="000000"/>
                          </a:solidFill>
                          <a:effectLst/>
                          <a:latin typeface="Cambria" panose="02040503050406030204" pitchFamily="18" charset="0"/>
                        </a:rPr>
                        <a:t>boot. </a:t>
                      </a:r>
                      <a:r>
                        <a:rPr lang="ro-RO" sz="1800" b="0" i="0" u="none" strike="noStrike" dirty="0">
                          <a:solidFill>
                            <a:srgbClr val="000000"/>
                          </a:solidFill>
                          <a:effectLst/>
                          <a:latin typeface="Cambria" panose="02040503050406030204" pitchFamily="18" charset="0"/>
                        </a:rPr>
                        <a:t>K</a:t>
                      </a:r>
                      <a:r>
                        <a:rPr lang="ro-RO" sz="1800" b="0" i="0" u="none" strike="noStrike" noProof="0" dirty="0">
                          <a:solidFill>
                            <a:srgbClr val="000000"/>
                          </a:solidFill>
                          <a:effectLst/>
                          <a:latin typeface="Cambria" panose="02040503050406030204" pitchFamily="18" charset="0"/>
                        </a:rPr>
                        <a:t>ernel</a:t>
                      </a:r>
                      <a:r>
                        <a:rPr lang="ro-RO" sz="1800" b="0" i="0" u="none" strike="noStrike" dirty="0">
                          <a:solidFill>
                            <a:srgbClr val="000000"/>
                          </a:solidFill>
                          <a:effectLst/>
                          <a:latin typeface="Cambria" panose="02040503050406030204" pitchFamily="18" charset="0"/>
                        </a:rPr>
                        <a:t>ul</a:t>
                      </a:r>
                      <a:r>
                        <a:rPr lang="en-US" sz="1800" b="0" i="0" u="none" strike="noStrike" dirty="0">
                          <a:solidFill>
                            <a:srgbClr val="000000"/>
                          </a:solidFill>
                          <a:effectLst/>
                          <a:latin typeface="Cambria" panose="02040503050406030204" pitchFamily="18" charset="0"/>
                        </a:rPr>
                        <a:t>, </a:t>
                      </a:r>
                      <a:r>
                        <a:rPr lang="ro-RO" sz="1800" b="0" i="0" u="none" strike="noStrike" dirty="0">
                          <a:solidFill>
                            <a:srgbClr val="000000"/>
                          </a:solidFill>
                          <a:effectLst/>
                          <a:latin typeface="Cambria" panose="02040503050406030204" pitchFamily="18" charset="0"/>
                        </a:rPr>
                        <a:t>legăturile între </a:t>
                      </a:r>
                      <a:r>
                        <a:rPr lang="en-US" sz="1800" b="0" i="0" u="none" strike="noStrike" dirty="0">
                          <a:solidFill>
                            <a:srgbClr val="000000"/>
                          </a:solidFill>
                          <a:effectLst/>
                          <a:latin typeface="Cambria" panose="02040503050406030204" pitchFamily="18" charset="0"/>
                        </a:rPr>
                        <a:t>module, </a:t>
                      </a:r>
                      <a:r>
                        <a:rPr lang="ro-RO" sz="1800" b="0" i="0" u="none" strike="noStrike" dirty="0">
                          <a:solidFill>
                            <a:srgbClr val="000000"/>
                          </a:solidFill>
                          <a:effectLst/>
                          <a:latin typeface="Cambria" panose="02040503050406030204" pitchFamily="18" charset="0"/>
                        </a:rPr>
                        <a:t>harta sistemului</a:t>
                      </a:r>
                      <a:r>
                        <a:rPr lang="en-US" sz="1800" b="0" i="0" u="none" strike="noStrike" dirty="0">
                          <a:solidFill>
                            <a:srgbClr val="000000"/>
                          </a:solidFill>
                          <a:effectLst/>
                          <a:latin typeface="Cambria" panose="02040503050406030204" pitchFamily="18" charset="0"/>
                        </a:rPr>
                        <a:t> (</a:t>
                      </a:r>
                      <a:r>
                        <a:rPr lang="en-US" sz="1800" b="0" i="0" u="none" strike="noStrike" dirty="0" err="1">
                          <a:solidFill>
                            <a:srgbClr val="000000"/>
                          </a:solidFill>
                          <a:effectLst/>
                          <a:latin typeface="Cambria" panose="02040503050406030204" pitchFamily="18" charset="0"/>
                        </a:rPr>
                        <a:t>Systems.map</a:t>
                      </a:r>
                      <a:r>
                        <a:rPr lang="en-US" sz="1800" b="0" i="0" u="none" strike="noStrike" dirty="0">
                          <a:solidFill>
                            <a:srgbClr val="000000"/>
                          </a:solidFill>
                          <a:effectLst/>
                          <a:latin typeface="Cambria" panose="02040503050406030204" pitchFamily="18" charset="0"/>
                        </a:rPr>
                        <a:t>)</a:t>
                      </a:r>
                      <a:r>
                        <a:rPr lang="ro-RO" sz="1800" b="0" i="0" u="none" strike="noStrike" dirty="0">
                          <a:solidFill>
                            <a:srgbClr val="000000"/>
                          </a:solidFill>
                          <a:effectLst/>
                          <a:latin typeface="Cambria" panose="02040503050406030204" pitchFamily="18" charset="0"/>
                        </a:rPr>
                        <a:t> și managerul de</a:t>
                      </a:r>
                      <a:r>
                        <a:rPr lang="en-US" sz="1800" b="0" i="0" u="none" strike="noStrike" dirty="0">
                          <a:solidFill>
                            <a:srgbClr val="000000"/>
                          </a:solidFill>
                          <a:effectLst/>
                          <a:latin typeface="Cambria" panose="02040503050406030204" pitchFamily="18" charset="0"/>
                        </a:rPr>
                        <a:t> boot </a:t>
                      </a:r>
                      <a:r>
                        <a:rPr lang="ro-RO" sz="1800" b="0" i="0" u="none" strike="noStrike" dirty="0">
                          <a:solidFill>
                            <a:srgbClr val="000000"/>
                          </a:solidFill>
                          <a:effectLst/>
                          <a:latin typeface="Cambria" panose="02040503050406030204" pitchFamily="18" charset="0"/>
                        </a:rPr>
                        <a:t>se</a:t>
                      </a:r>
                      <a:r>
                        <a:rPr lang="ro-RO" sz="1800" b="0" i="0" u="none" strike="noStrike" baseline="0" dirty="0">
                          <a:solidFill>
                            <a:srgbClr val="000000"/>
                          </a:solidFill>
                          <a:effectLst/>
                          <a:latin typeface="Cambria" panose="02040503050406030204" pitchFamily="18" charset="0"/>
                        </a:rPr>
                        <a:t> află aici</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73007">
                <a:tc>
                  <a:txBody>
                    <a:bodyPr/>
                    <a:lstStyle/>
                    <a:p>
                      <a:pPr algn="l" fontAlgn="b"/>
                      <a:r>
                        <a:rPr lang="en-US" sz="1800" b="0" i="0" u="none" strike="noStrike" dirty="0">
                          <a:solidFill>
                            <a:srgbClr val="000000"/>
                          </a:solidFill>
                          <a:effectLst/>
                          <a:latin typeface="Cambria" panose="02040503050406030204" pitchFamily="18" charset="0"/>
                        </a:rPr>
                        <a:t>/dev</a:t>
                      </a:r>
                    </a:p>
                  </a:txBody>
                  <a:tcPr marL="9525" marR="9525" marT="9525" marB="0" anchor="ctr">
                    <a:lnL cap="flat">
                      <a:noFill/>
                    </a:lnL>
                    <a:lnR>
                      <a:noFill/>
                    </a:lnR>
                    <a:lnT>
                      <a:noFill/>
                    </a:lnT>
                    <a:lnB>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D</a:t>
                      </a:r>
                      <a:r>
                        <a:rPr lang="ro-RO" sz="1800" b="0" i="0" u="none" strike="noStrike" dirty="0">
                          <a:solidFill>
                            <a:srgbClr val="000000"/>
                          </a:solidFill>
                          <a:effectLst/>
                          <a:latin typeface="Cambria" panose="02040503050406030204" pitchFamily="18" charset="0"/>
                        </a:rPr>
                        <a:t>irectorul echipamentelor</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74594">
                <a:tc>
                  <a:txBody>
                    <a:bodyPr/>
                    <a:lstStyle/>
                    <a:p>
                      <a:pPr algn="l" fontAlgn="b"/>
                      <a:r>
                        <a:rPr lang="en-US" sz="1800" b="0" i="0" u="none" strike="noStrike" dirty="0">
                          <a:solidFill>
                            <a:srgbClr val="000000"/>
                          </a:solidFill>
                          <a:effectLst/>
                          <a:latin typeface="Cambria" panose="02040503050406030204" pitchFamily="18" charset="0"/>
                        </a:rPr>
                        <a:t>/etc</a:t>
                      </a:r>
                    </a:p>
                  </a:txBody>
                  <a:tcPr marL="9525" marR="9525" marT="9525" marB="0" anchor="ctr">
                    <a:lnL cap="flat">
                      <a:noFill/>
                    </a:lnL>
                    <a:lnR>
                      <a:noFill/>
                    </a:lnR>
                    <a:lnT>
                      <a:noFill/>
                    </a:lnT>
                    <a:lnB>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S</a:t>
                      </a:r>
                      <a:r>
                        <a:rPr lang="ro-RO" sz="1800" b="0" i="0" u="none" strike="noStrike" dirty="0">
                          <a:solidFill>
                            <a:srgbClr val="000000"/>
                          </a:solidFill>
                          <a:effectLst/>
                          <a:latin typeface="Cambria" panose="02040503050406030204" pitchFamily="18" charset="0"/>
                        </a:rPr>
                        <a:t>cript-uri de configurare</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473298">
                <a:tc>
                  <a:txBody>
                    <a:bodyPr/>
                    <a:lstStyle/>
                    <a:p>
                      <a:pPr algn="l" fontAlgn="b"/>
                      <a:r>
                        <a:rPr lang="en-US" sz="1800" b="0" i="0" u="none" strike="noStrike" dirty="0">
                          <a:solidFill>
                            <a:srgbClr val="000000"/>
                          </a:solidFill>
                          <a:effectLst/>
                          <a:latin typeface="Cambria" panose="02040503050406030204" pitchFamily="18" charset="0"/>
                        </a:rPr>
                        <a:t>/proc</a:t>
                      </a:r>
                    </a:p>
                  </a:txBody>
                  <a:tcPr marL="9525" marR="9525" marT="9525" marB="0" anchor="ctr">
                    <a:lnL cap="flat">
                      <a:noFill/>
                    </a:lnL>
                    <a:lnR>
                      <a:noFill/>
                    </a:lnR>
                    <a:lnT>
                      <a:noFill/>
                    </a:lnT>
                    <a:lnB>
                      <a:noFill/>
                    </a:lnB>
                    <a:lnTlToBr>
                      <a:noFill/>
                    </a:lnTlToBr>
                    <a:lnBlToTr>
                      <a:noFill/>
                    </a:lnBlToTr>
                    <a:noFill/>
                  </a:tcPr>
                </a:tc>
                <a:tc>
                  <a:txBody>
                    <a:bodyPr/>
                    <a:lstStyle/>
                    <a:p>
                      <a:pPr algn="l" fontAlgn="b"/>
                      <a:r>
                        <a:rPr lang="ro-RO" sz="1800" b="0" i="0" u="none" strike="noStrike" dirty="0">
                          <a:solidFill>
                            <a:srgbClr val="000000"/>
                          </a:solidFill>
                          <a:effectLst/>
                          <a:latin typeface="Cambria" panose="02040503050406030204" pitchFamily="18" charset="0"/>
                        </a:rPr>
                        <a:t>Directorul proceselor</a:t>
                      </a:r>
                      <a:r>
                        <a:rPr lang="en-US" sz="1800" b="0" i="0" u="none" strike="noStrike" dirty="0">
                          <a:solidFill>
                            <a:srgbClr val="000000"/>
                          </a:solidFill>
                          <a:effectLst/>
                          <a:latin typeface="Cambria" panose="02040503050406030204" pitchFamily="18" charset="0"/>
                        </a:rPr>
                        <a:t>. </a:t>
                      </a:r>
                      <a:r>
                        <a:rPr lang="ro-RO" sz="1800" b="0" i="0" u="none" strike="noStrike" dirty="0">
                          <a:solidFill>
                            <a:srgbClr val="000000"/>
                          </a:solidFill>
                          <a:effectLst/>
                          <a:latin typeface="Cambria" panose="02040503050406030204" pitchFamily="18" charset="0"/>
                        </a:rPr>
                        <a:t>Conține diverse informații și statistici despre procesele ce</a:t>
                      </a:r>
                      <a:r>
                        <a:rPr lang="ro-RO" sz="1800" b="0" i="0" u="none" strike="noStrike" baseline="0" dirty="0">
                          <a:solidFill>
                            <a:srgbClr val="000000"/>
                          </a:solidFill>
                          <a:effectLst/>
                          <a:latin typeface="Cambria" panose="02040503050406030204" pitchFamily="18" charset="0"/>
                        </a:rPr>
                        <a:t> rulează și despre parametrii kernelului.</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406400">
                <a:tc>
                  <a:txBody>
                    <a:bodyPr/>
                    <a:lstStyle/>
                    <a:p>
                      <a:pPr algn="l" fontAlgn="b"/>
                      <a:r>
                        <a:rPr lang="en-US" sz="1800" b="0" i="0" u="none" strike="noStrike" dirty="0">
                          <a:solidFill>
                            <a:srgbClr val="000000"/>
                          </a:solidFill>
                          <a:effectLst/>
                          <a:latin typeface="Cambria" panose="02040503050406030204" pitchFamily="18" charset="0"/>
                        </a:rPr>
                        <a:t>/sys</a:t>
                      </a:r>
                    </a:p>
                  </a:txBody>
                  <a:tcPr marL="9525" marR="9525" marT="9525" marB="0" anchor="ctr">
                    <a:lnL cap="flat">
                      <a:noFill/>
                    </a:lnL>
                    <a:lnR>
                      <a:noFill/>
                    </a:lnR>
                    <a:lnT>
                      <a:noFill/>
                    </a:lnT>
                    <a:lnB>
                      <a:noFill/>
                    </a:lnB>
                    <a:lnTlToBr>
                      <a:noFill/>
                    </a:lnTlToBr>
                    <a:lnBlToTr>
                      <a:noFill/>
                    </a:lnBlToTr>
                    <a:noFill/>
                  </a:tcPr>
                </a:tc>
                <a:tc>
                  <a:txBody>
                    <a:bodyPr/>
                    <a:lstStyle/>
                    <a:p>
                      <a:pPr algn="l" fontAlgn="b"/>
                      <a:r>
                        <a:rPr lang="ro-RO" sz="1800" b="0" i="0" u="none" strike="noStrike" dirty="0">
                          <a:solidFill>
                            <a:srgbClr val="000000"/>
                          </a:solidFill>
                          <a:effectLst/>
                          <a:latin typeface="Cambria" panose="02040503050406030204" pitchFamily="18" charset="0"/>
                        </a:rPr>
                        <a:t>Directorul</a:t>
                      </a:r>
                      <a:r>
                        <a:rPr lang="ro-RO" sz="1800" b="0" i="0" u="none" strike="noStrike" baseline="0" dirty="0">
                          <a:solidFill>
                            <a:srgbClr val="000000"/>
                          </a:solidFill>
                          <a:effectLst/>
                          <a:latin typeface="Cambria" panose="02040503050406030204" pitchFamily="18" charset="0"/>
                        </a:rPr>
                        <a:t> echipamentelor de sistem</a:t>
                      </a:r>
                      <a:r>
                        <a:rPr lang="en-US" sz="1800" b="0" i="0" u="none" strike="noStrike" dirty="0">
                          <a:solidFill>
                            <a:srgbClr val="000000"/>
                          </a:solidFill>
                          <a:effectLst/>
                          <a:latin typeface="Cambria" panose="02040503050406030204" pitchFamily="18" charset="0"/>
                        </a:rPr>
                        <a:t>.</a:t>
                      </a:r>
                      <a:r>
                        <a:rPr lang="ro-RO" sz="1800" b="0" i="0" u="none" strike="noStrike" dirty="0">
                          <a:solidFill>
                            <a:srgbClr val="000000"/>
                          </a:solidFill>
                          <a:effectLst/>
                          <a:latin typeface="Cambria" panose="02040503050406030204" pitchFamily="18" charset="0"/>
                        </a:rPr>
                        <a:t> Conține informații și statistici despre echipamente/nume de echipamente</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373007">
                <a:tc>
                  <a:txBody>
                    <a:bodyPr/>
                    <a:lstStyle/>
                    <a:p>
                      <a:pPr algn="l" fontAlgn="b"/>
                      <a:r>
                        <a:rPr lang="en-US" sz="1800" b="0" i="0" u="none" strike="noStrike" dirty="0">
                          <a:solidFill>
                            <a:srgbClr val="000000"/>
                          </a:solidFill>
                          <a:effectLst/>
                          <a:latin typeface="Cambria" panose="02040503050406030204" pitchFamily="18" charset="0"/>
                        </a:rPr>
                        <a:t>/tmp</a:t>
                      </a:r>
                    </a:p>
                  </a:txBody>
                  <a:tcPr marL="9525" marR="9525" marT="9525" marB="0" anchor="ctr">
                    <a:lnL cap="flat">
                      <a:noFill/>
                    </a:lnL>
                    <a:lnR>
                      <a:noFill/>
                    </a:lnR>
                    <a:lnT>
                      <a:noFill/>
                    </a:lnT>
                    <a:lnB>
                      <a:noFill/>
                    </a:lnB>
                    <a:lnTlToBr>
                      <a:noFill/>
                    </a:lnTlToBr>
                    <a:lnBlToTr>
                      <a:noFill/>
                    </a:lnBlToTr>
                    <a:noFill/>
                  </a:tcPr>
                </a:tc>
                <a:tc>
                  <a:txBody>
                    <a:bodyPr/>
                    <a:lstStyle/>
                    <a:p>
                      <a:pPr algn="l" fontAlgn="b"/>
                      <a:r>
                        <a:rPr lang="ro-RO" sz="1800" b="0" i="0" u="none" strike="noStrike" dirty="0">
                          <a:solidFill>
                            <a:srgbClr val="000000"/>
                          </a:solidFill>
                          <a:effectLst/>
                          <a:latin typeface="Cambria" panose="02040503050406030204" pitchFamily="18" charset="0"/>
                        </a:rPr>
                        <a:t>Director temporar</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373007">
                <a:tc>
                  <a:txBody>
                    <a:bodyPr/>
                    <a:lstStyle/>
                    <a:p>
                      <a:pPr algn="l" fontAlgn="b"/>
                      <a:r>
                        <a:rPr lang="en-US" sz="1800" b="0" i="0" u="none" strike="noStrike" dirty="0">
                          <a:solidFill>
                            <a:srgbClr val="000000"/>
                          </a:solidFill>
                          <a:effectLst/>
                          <a:latin typeface="Cambria" panose="02040503050406030204" pitchFamily="18" charset="0"/>
                        </a:rPr>
                        <a:t>/usr/bin</a:t>
                      </a:r>
                    </a:p>
                  </a:txBody>
                  <a:tcPr marL="9525" marR="9525" marT="9525" marB="0" anchor="ctr">
                    <a:lnL cap="flat">
                      <a:noFill/>
                    </a:lnL>
                    <a:lnR>
                      <a:noFill/>
                    </a:lnR>
                    <a:lnT>
                      <a:noFill/>
                    </a:lnT>
                    <a:lnB>
                      <a:noFill/>
                    </a:lnB>
                    <a:lnTlToBr>
                      <a:noFill/>
                    </a:lnTlToBr>
                    <a:lnBlToTr>
                      <a:noFill/>
                    </a:lnBlToTr>
                    <a:noFill/>
                  </a:tcPr>
                </a:tc>
                <a:tc>
                  <a:txBody>
                    <a:bodyPr/>
                    <a:lstStyle/>
                    <a:p>
                      <a:pPr algn="l" fontAlgn="b"/>
                      <a:r>
                        <a:rPr lang="ro-RO" sz="1800" b="0" i="0" u="none" strike="noStrike" dirty="0">
                          <a:solidFill>
                            <a:srgbClr val="000000"/>
                          </a:solidFill>
                          <a:effectLst/>
                          <a:latin typeface="Cambria" panose="02040503050406030204" pitchFamily="18" charset="0"/>
                        </a:rPr>
                        <a:t>Alte programe binare (executabile)</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374594">
                <a:tc>
                  <a:txBody>
                    <a:bodyPr/>
                    <a:lstStyle/>
                    <a:p>
                      <a:pPr algn="l" fontAlgn="b"/>
                      <a:r>
                        <a:rPr lang="en-US" sz="1800" b="0" i="0" u="none" strike="noStrike" dirty="0">
                          <a:solidFill>
                            <a:srgbClr val="000000"/>
                          </a:solidFill>
                          <a:effectLst/>
                          <a:latin typeface="Cambria" panose="02040503050406030204" pitchFamily="18" charset="0"/>
                        </a:rPr>
                        <a:t>/usr/local/bin</a:t>
                      </a:r>
                    </a:p>
                  </a:txBody>
                  <a:tcPr marL="9525" marR="9525" marT="9525" marB="0" anchor="ctr">
                    <a:lnL cap="flat">
                      <a:noFill/>
                    </a:lnL>
                    <a:lnR>
                      <a:noFill/>
                    </a:lnR>
                    <a:lnT>
                      <a:noFill/>
                    </a:lnT>
                    <a:lnB>
                      <a:noFill/>
                    </a:lnB>
                    <a:lnTlToBr>
                      <a:noFill/>
                    </a:lnTlToBr>
                    <a:lnBlToTr>
                      <a:noFill/>
                    </a:lnBlToTr>
                    <a:noFill/>
                  </a:tcPr>
                </a:tc>
                <a:tc>
                  <a:txBody>
                    <a:bodyPr/>
                    <a:lstStyle/>
                    <a:p>
                      <a:pPr algn="l" fontAlgn="b"/>
                      <a:r>
                        <a:rPr lang="ro-RO" sz="1800" b="0" i="0" u="none" strike="noStrike" dirty="0">
                          <a:solidFill>
                            <a:srgbClr val="000000"/>
                          </a:solidFill>
                          <a:effectLst/>
                          <a:latin typeface="Cambria" panose="02040503050406030204" pitchFamily="18" charset="0"/>
                        </a:rPr>
                        <a:t>Diverse programe binare locale</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373007">
                <a:tc>
                  <a:txBody>
                    <a:bodyPr/>
                    <a:lstStyle/>
                    <a:p>
                      <a:pPr algn="l" fontAlgn="b"/>
                      <a:r>
                        <a:rPr lang="en-US" sz="1800" b="0" i="0" u="none" strike="noStrike" dirty="0">
                          <a:solidFill>
                            <a:srgbClr val="000000"/>
                          </a:solidFill>
                          <a:effectLst/>
                          <a:latin typeface="Cambria" panose="02040503050406030204" pitchFamily="18" charset="0"/>
                        </a:rPr>
                        <a:t>/usr/share/doc</a:t>
                      </a:r>
                    </a:p>
                  </a:txBody>
                  <a:tcPr marL="9525" marR="9525" marT="9525" marB="0" anchor="ctr">
                    <a:lnL cap="flat">
                      <a:noFill/>
                    </a:lnL>
                    <a:lnR>
                      <a:noFill/>
                    </a:lnR>
                    <a:lnT>
                      <a:noFill/>
                    </a:lnT>
                    <a:lnB cap="flat">
                      <a:noFill/>
                    </a:lnB>
                    <a:lnTlToBr>
                      <a:noFill/>
                    </a:lnTlToBr>
                    <a:lnBlToTr>
                      <a:noFill/>
                    </a:lnBlToTr>
                    <a:noFill/>
                  </a:tcPr>
                </a:tc>
                <a:tc>
                  <a:txBody>
                    <a:bodyPr/>
                    <a:lstStyle/>
                    <a:p>
                      <a:pPr algn="l" fontAlgn="b"/>
                      <a:r>
                        <a:rPr lang="ro-RO" sz="1800" b="0" i="0" u="none" strike="noStrike" baseline="0" dirty="0">
                          <a:solidFill>
                            <a:srgbClr val="000000"/>
                          </a:solidFill>
                          <a:effectLst/>
                          <a:latin typeface="Cambria" panose="02040503050406030204" pitchFamily="18" charset="0"/>
                        </a:rPr>
                        <a:t>Documentația legată de software-ul instalat pe sistem</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181992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SO și sisteme de fișiere oferite</a:t>
            </a:r>
            <a:endParaRPr lang="en-US" altLang="en-US" dirty="0">
              <a:latin typeface="Cambria" panose="02040503050406030204" pitchFamily="18" charset="0"/>
              <a:cs typeface="Times New Roman"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966241276"/>
              </p:ext>
            </p:extLst>
          </p:nvPr>
        </p:nvGraphicFramePr>
        <p:xfrm>
          <a:off x="1028700" y="1295400"/>
          <a:ext cx="7556500" cy="1483360"/>
        </p:xfrm>
        <a:graphic>
          <a:graphicData uri="http://schemas.openxmlformats.org/drawingml/2006/table">
            <a:tbl>
              <a:tblPr firstRow="1" bandRow="1">
                <a:tableStyleId>{5C22544A-7EE6-4342-B048-85BDC9FD1C3A}</a:tableStyleId>
              </a:tblPr>
              <a:tblGrid>
                <a:gridCol w="3778250">
                  <a:extLst>
                    <a:ext uri="{9D8B030D-6E8A-4147-A177-3AD203B41FA5}">
                      <a16:colId xmlns:a16="http://schemas.microsoft.com/office/drawing/2014/main" val="20000"/>
                    </a:ext>
                  </a:extLst>
                </a:gridCol>
                <a:gridCol w="3778250">
                  <a:extLst>
                    <a:ext uri="{9D8B030D-6E8A-4147-A177-3AD203B41FA5}">
                      <a16:colId xmlns:a16="http://schemas.microsoft.com/office/drawing/2014/main" val="20001"/>
                    </a:ext>
                  </a:extLst>
                </a:gridCol>
              </a:tblGrid>
              <a:tr h="370840">
                <a:tc>
                  <a:txBody>
                    <a:bodyPr/>
                    <a:lstStyle/>
                    <a:p>
                      <a:pPr algn="ctr"/>
                      <a:r>
                        <a:rPr lang="en-US" dirty="0">
                          <a:latin typeface="Cambria" panose="02040503050406030204" pitchFamily="18" charset="0"/>
                        </a:rPr>
                        <a:t>OS</a:t>
                      </a:r>
                    </a:p>
                  </a:txBody>
                  <a:tcPr/>
                </a:tc>
                <a:tc>
                  <a:txBody>
                    <a:bodyPr/>
                    <a:lstStyle/>
                    <a:p>
                      <a:r>
                        <a:rPr lang="en-US" dirty="0">
                          <a:latin typeface="Cambria" panose="02040503050406030204" pitchFamily="18" charset="0"/>
                        </a:rPr>
                        <a:t>Filesystems</a:t>
                      </a:r>
                    </a:p>
                  </a:txBody>
                  <a:tcPr/>
                </a:tc>
                <a:extLst>
                  <a:ext uri="{0D108BD9-81ED-4DB2-BD59-A6C34878D82A}">
                    <a16:rowId xmlns:a16="http://schemas.microsoft.com/office/drawing/2014/main" val="10000"/>
                  </a:ext>
                </a:extLst>
              </a:tr>
              <a:tr h="370840">
                <a:tc>
                  <a:txBody>
                    <a:bodyPr/>
                    <a:lstStyle/>
                    <a:p>
                      <a:r>
                        <a:rPr lang="en-US" dirty="0">
                          <a:latin typeface="Cambria" panose="02040503050406030204" pitchFamily="18" charset="0"/>
                        </a:rPr>
                        <a:t>Windows 10/11</a:t>
                      </a:r>
                    </a:p>
                  </a:txBody>
                  <a:tcPr/>
                </a:tc>
                <a:tc>
                  <a:txBody>
                    <a:bodyPr/>
                    <a:lstStyle/>
                    <a:p>
                      <a:r>
                        <a:rPr lang="en-US" dirty="0">
                          <a:latin typeface="Cambria" panose="02040503050406030204" pitchFamily="18" charset="0"/>
                        </a:rPr>
                        <a:t>NTFS, FAT32, exFAT, ReFS</a:t>
                      </a:r>
                    </a:p>
                  </a:txBody>
                  <a:tcPr/>
                </a:tc>
                <a:extLst>
                  <a:ext uri="{0D108BD9-81ED-4DB2-BD59-A6C34878D82A}">
                    <a16:rowId xmlns:a16="http://schemas.microsoft.com/office/drawing/2014/main" val="10001"/>
                  </a:ext>
                </a:extLst>
              </a:tr>
              <a:tr h="370840">
                <a:tc>
                  <a:txBody>
                    <a:bodyPr/>
                    <a:lstStyle/>
                    <a:p>
                      <a:r>
                        <a:rPr lang="en-US" dirty="0">
                          <a:latin typeface="Cambria" panose="02040503050406030204" pitchFamily="18" charset="0"/>
                        </a:rPr>
                        <a:t>macOS </a:t>
                      </a:r>
                    </a:p>
                  </a:txBody>
                  <a:tcPr/>
                </a:tc>
                <a:tc>
                  <a:txBody>
                    <a:bodyPr/>
                    <a:lstStyle/>
                    <a:p>
                      <a:r>
                        <a:rPr lang="en-US" dirty="0">
                          <a:latin typeface="Cambria" panose="02040503050406030204" pitchFamily="18" charset="0"/>
                        </a:rPr>
                        <a:t>APFS (implicit), HFS+ (legacy)</a:t>
                      </a:r>
                    </a:p>
                  </a:txBody>
                  <a:tcPr/>
                </a:tc>
                <a:extLst>
                  <a:ext uri="{0D108BD9-81ED-4DB2-BD59-A6C34878D82A}">
                    <a16:rowId xmlns:a16="http://schemas.microsoft.com/office/drawing/2014/main" val="10002"/>
                  </a:ext>
                </a:extLst>
              </a:tr>
              <a:tr h="370840">
                <a:tc>
                  <a:txBody>
                    <a:bodyPr/>
                    <a:lstStyle/>
                    <a:p>
                      <a:r>
                        <a:rPr lang="en-US" dirty="0">
                          <a:latin typeface="Cambria" panose="02040503050406030204" pitchFamily="18" charset="0"/>
                        </a:rPr>
                        <a:t>Linux</a:t>
                      </a:r>
                    </a:p>
                  </a:txBody>
                  <a:tcPr/>
                </a:tc>
                <a:tc>
                  <a:txBody>
                    <a:bodyPr/>
                    <a:lstStyle/>
                    <a:p>
                      <a:r>
                        <a:rPr lang="en-US" dirty="0">
                          <a:latin typeface="Cambria" panose="02040503050406030204" pitchFamily="18" charset="0"/>
                        </a:rPr>
                        <a:t>Ext4, Btrfs, XFS, ZFS</a:t>
                      </a:r>
                    </a:p>
                  </a:txBody>
                  <a:tcPr/>
                </a:tc>
                <a:extLst>
                  <a:ext uri="{0D108BD9-81ED-4DB2-BD59-A6C34878D82A}">
                    <a16:rowId xmlns:a16="http://schemas.microsoft.com/office/drawing/2014/main" val="10003"/>
                  </a:ext>
                </a:extLst>
              </a:tr>
            </a:tbl>
          </a:graphicData>
        </a:graphic>
      </p:graphicFrame>
      <p:sp>
        <p:nvSpPr>
          <p:cNvPr id="4" name="Rectangle 3"/>
          <p:cNvSpPr/>
          <p:nvPr/>
        </p:nvSpPr>
        <p:spPr>
          <a:xfrm>
            <a:off x="1028700" y="3047047"/>
            <a:ext cx="7886700" cy="3447098"/>
          </a:xfrm>
          <a:prstGeom prst="rect">
            <a:avLst/>
          </a:prstGeom>
        </p:spPr>
        <p:txBody>
          <a:bodyPr wrap="square">
            <a:spAutoFit/>
          </a:bodyPr>
          <a:lstStyle/>
          <a:p>
            <a:r>
              <a:rPr lang="en-US" dirty="0">
                <a:latin typeface="Cambria" panose="02040503050406030204" pitchFamily="18" charset="0"/>
              </a:rPr>
              <a:t>NTFS (New Technology File System)- </a:t>
            </a:r>
            <a:r>
              <a:rPr lang="ro-RO" dirty="0">
                <a:latin typeface="Cambria" panose="02040503050406030204" pitchFamily="18" charset="0"/>
              </a:rPr>
              <a:t>introdus</a:t>
            </a:r>
            <a:r>
              <a:rPr lang="en-US" dirty="0">
                <a:latin typeface="Cambria" panose="02040503050406030204" pitchFamily="18" charset="0"/>
              </a:rPr>
              <a:t> </a:t>
            </a:r>
            <a:r>
              <a:rPr lang="ro-RO" dirty="0">
                <a:latin typeface="Cambria" panose="02040503050406030204" pitchFamily="18" charset="0"/>
              </a:rPr>
              <a:t>în</a:t>
            </a:r>
            <a:r>
              <a:rPr lang="en-US" dirty="0">
                <a:latin typeface="Cambria" panose="02040503050406030204" pitchFamily="18" charset="0"/>
              </a:rPr>
              <a:t> Windows NT </a:t>
            </a:r>
            <a:r>
              <a:rPr lang="ro-RO" dirty="0">
                <a:latin typeface="Cambria" panose="02040503050406030204" pitchFamily="18" charset="0"/>
              </a:rPr>
              <a:t>și astăzi prezent pe majoritatea mașinilor </a:t>
            </a:r>
            <a:r>
              <a:rPr lang="en-US" dirty="0">
                <a:latin typeface="Cambria" panose="02040503050406030204" pitchFamily="18" charset="0"/>
              </a:rPr>
              <a:t>Windows. </a:t>
            </a:r>
            <a:r>
              <a:rPr lang="ro-RO" dirty="0">
                <a:latin typeface="Cambria" panose="02040503050406030204" pitchFamily="18" charset="0"/>
              </a:rPr>
              <a:t>Sistem de fișiere implicit pentru partiții peste </a:t>
            </a:r>
            <a:r>
              <a:rPr lang="en-US" dirty="0">
                <a:latin typeface="Cambria" panose="02040503050406030204" pitchFamily="18" charset="0"/>
              </a:rPr>
              <a:t>32GB. </a:t>
            </a:r>
            <a:r>
              <a:rPr lang="ro-RO" dirty="0">
                <a:latin typeface="Cambria" panose="02040503050406030204" pitchFamily="18" charset="0"/>
              </a:rPr>
              <a:t>Fiecare fișier din </a:t>
            </a:r>
            <a:r>
              <a:rPr lang="en-US" dirty="0">
                <a:latin typeface="Cambria" panose="02040503050406030204" pitchFamily="18" charset="0"/>
              </a:rPr>
              <a:t>NTFS </a:t>
            </a:r>
            <a:r>
              <a:rPr lang="ro-RO" dirty="0">
                <a:latin typeface="Cambria" panose="02040503050406030204" pitchFamily="18" charset="0"/>
              </a:rPr>
              <a:t>este stocat printr-un descriptor de fișier în </a:t>
            </a:r>
            <a:r>
              <a:rPr lang="en-US" dirty="0">
                <a:latin typeface="Cambria" panose="02040503050406030204" pitchFamily="18" charset="0"/>
              </a:rPr>
              <a:t>Master File Table. </a:t>
            </a:r>
            <a:r>
              <a:rPr lang="ro-RO" dirty="0">
                <a:latin typeface="Cambria" panose="02040503050406030204" pitchFamily="18" charset="0"/>
              </a:rPr>
              <a:t>MFT conține informații despre dimensiune, alocare, nume, etc</a:t>
            </a:r>
            <a:r>
              <a:rPr lang="en-US" dirty="0">
                <a:latin typeface="Cambria" panose="02040503050406030204" pitchFamily="18" charset="0"/>
              </a:rPr>
              <a:t>. </a:t>
            </a:r>
          </a:p>
          <a:p>
            <a:r>
              <a:rPr lang="en-US" dirty="0">
                <a:latin typeface="Cambria" panose="02040503050406030204" pitchFamily="18" charset="0"/>
              </a:rPr>
              <a:t>FAT12 </a:t>
            </a:r>
            <a:r>
              <a:rPr lang="ro-RO" dirty="0">
                <a:latin typeface="Cambria" panose="02040503050406030204" pitchFamily="18" charset="0"/>
              </a:rPr>
              <a:t>a fost utilizat pentru diskete (floppy disks)</a:t>
            </a:r>
            <a:r>
              <a:rPr lang="en-US" dirty="0">
                <a:latin typeface="Cambria" panose="02040503050406030204" pitchFamily="18" charset="0"/>
              </a:rPr>
              <a:t>. FAT16 (</a:t>
            </a:r>
            <a:r>
              <a:rPr lang="ro-RO" dirty="0">
                <a:latin typeface="Cambria" panose="02040503050406030204" pitchFamily="18" charset="0"/>
              </a:rPr>
              <a:t>sau</a:t>
            </a:r>
            <a:r>
              <a:rPr lang="en-US" dirty="0">
                <a:latin typeface="Cambria" panose="02040503050406030204" pitchFamily="18" charset="0"/>
              </a:rPr>
              <a:t> </a:t>
            </a:r>
            <a:r>
              <a:rPr lang="ro-RO" dirty="0">
                <a:latin typeface="Cambria" panose="02040503050406030204" pitchFamily="18" charset="0"/>
              </a:rPr>
              <a:t>simplu</a:t>
            </a:r>
            <a:r>
              <a:rPr lang="en-US" dirty="0">
                <a:latin typeface="Cambria" panose="02040503050406030204" pitchFamily="18" charset="0"/>
              </a:rPr>
              <a:t> FAT) </a:t>
            </a:r>
            <a:r>
              <a:rPr lang="ro-RO" dirty="0">
                <a:latin typeface="Cambria" panose="02040503050406030204" pitchFamily="18" charset="0"/>
              </a:rPr>
              <a:t>și </a:t>
            </a:r>
            <a:r>
              <a:rPr lang="en-US" dirty="0">
                <a:latin typeface="Cambria" panose="02040503050406030204" pitchFamily="18" charset="0"/>
              </a:rPr>
              <a:t>FAT32 </a:t>
            </a:r>
            <a:r>
              <a:rPr lang="ro-RO" dirty="0">
                <a:latin typeface="Cambria" panose="02040503050406030204" pitchFamily="18" charset="0"/>
              </a:rPr>
              <a:t>sunt folosite pentru carduri de memorie flash și stick-uri </a:t>
            </a:r>
            <a:r>
              <a:rPr lang="en-US" dirty="0">
                <a:latin typeface="Cambria" panose="02040503050406030204" pitchFamily="18" charset="0"/>
              </a:rPr>
              <a:t>USB</a:t>
            </a:r>
            <a:r>
              <a:rPr lang="ro-RO" dirty="0">
                <a:latin typeface="Cambria" panose="02040503050406030204" pitchFamily="18" charset="0"/>
              </a:rPr>
              <a:t> (tipuri de echipamente ce folosesc FAT: smartphone-uri, camere digitale și alte dispozitive portabile)</a:t>
            </a:r>
            <a:r>
              <a:rPr lang="en-US" dirty="0">
                <a:latin typeface="Cambria" panose="02040503050406030204" pitchFamily="18" charset="0"/>
              </a:rPr>
              <a:t>.</a:t>
            </a:r>
          </a:p>
          <a:p>
            <a:endParaRPr lang="en-US" dirty="0">
              <a:latin typeface="Cambria" panose="02040503050406030204" pitchFamily="18" charset="0"/>
            </a:endParaRPr>
          </a:p>
        </p:txBody>
      </p:sp>
    </p:spTree>
    <p:extLst>
      <p:ext uri="{BB962C8B-B14F-4D97-AF65-F5344CB8AC3E}">
        <p14:creationId xmlns:p14="http://schemas.microsoft.com/office/powerpoint/2010/main" val="3740645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title"/>
          </p:nvPr>
        </p:nvSpPr>
        <p:spPr/>
        <p:txBody>
          <a:bodyPr/>
          <a:lstStyle/>
          <a:p>
            <a:pPr algn="ctr"/>
            <a:r>
              <a:rPr lang="ro-RO" altLang="en-US" dirty="0">
                <a:latin typeface="Cambria" panose="02040503050406030204" pitchFamily="18" charset="0"/>
                <a:cs typeface="Times New Roman" pitchFamily="18" charset="0"/>
              </a:rPr>
              <a:t>SO și sisteme de fișiere </a:t>
            </a:r>
          </a:p>
        </p:txBody>
      </p:sp>
      <p:sp>
        <p:nvSpPr>
          <p:cNvPr id="3" name="Content Placeholder"/>
          <p:cNvSpPr>
            <a:spLocks noGrp="1"/>
          </p:cNvSpPr>
          <p:nvPr>
            <p:ph idx="1"/>
          </p:nvPr>
        </p:nvSpPr>
        <p:spPr>
          <a:xfrm>
            <a:off x="457200" y="1143000"/>
            <a:ext cx="8686800" cy="4937760"/>
          </a:xfrm>
        </p:spPr>
        <p:txBody>
          <a:bodyPr/>
          <a:lstStyle/>
          <a:p>
            <a:pPr marL="342900" indent="-342900">
              <a:buFont typeface="Arial" panose="020B0604020202020204" pitchFamily="34" charset="0"/>
              <a:buChar char="•"/>
            </a:pPr>
            <a:r>
              <a:rPr lang="ro-RO" altLang="en-US" sz="2000" b="1" dirty="0">
                <a:latin typeface="Cambria" panose="02040503050406030204" pitchFamily="18" charset="0"/>
              </a:rPr>
              <a:t>Windows 10/11</a:t>
            </a:r>
            <a:r>
              <a:rPr lang="ro-RO" altLang="en-US" sz="2000" dirty="0">
                <a:latin typeface="Cambria" panose="02040503050406030204" pitchFamily="18" charset="0"/>
              </a:rPr>
              <a:t>: NTFS (implicit), FAT32, exFAT, ReFS (Server/Workstation)</a:t>
            </a:r>
          </a:p>
          <a:p>
            <a:pPr marL="342900" indent="-342900">
              <a:buFont typeface="Arial" panose="020B0604020202020204" pitchFamily="34" charset="0"/>
              <a:buChar char="•"/>
            </a:pPr>
            <a:r>
              <a:rPr lang="ro-RO" altLang="en-US" sz="2000" b="1" dirty="0">
                <a:latin typeface="Cambria" panose="02040503050406030204" pitchFamily="18" charset="0"/>
              </a:rPr>
              <a:t>macOS</a:t>
            </a:r>
            <a:r>
              <a:rPr lang="ro-RO" altLang="en-US" sz="2000" dirty="0">
                <a:latin typeface="Cambria" panose="02040503050406030204" pitchFamily="18" charset="0"/>
              </a:rPr>
              <a:t>: APFS (implicit din 2017), HFS+ (legacy), exFAT, FAT32</a:t>
            </a:r>
          </a:p>
          <a:p>
            <a:pPr marL="342900" indent="-342900">
              <a:buFont typeface="Arial" panose="020B0604020202020204" pitchFamily="34" charset="0"/>
              <a:buChar char="•"/>
            </a:pPr>
            <a:r>
              <a:rPr lang="ro-RO" altLang="en-US" sz="2000" b="1" dirty="0">
                <a:latin typeface="Cambria" panose="02040503050406030204" pitchFamily="18" charset="0"/>
              </a:rPr>
              <a:t>Linux</a:t>
            </a:r>
            <a:r>
              <a:rPr lang="ro-RO" altLang="en-US" sz="2000" dirty="0">
                <a:latin typeface="Cambria" panose="02040503050406030204" pitchFamily="18" charset="0"/>
              </a:rPr>
              <a:t>: ext4 (implicit), Btrfs, XFS, ZFS, tmpfs</a:t>
            </a:r>
          </a:p>
          <a:p>
            <a:pPr marL="342900" indent="-342900">
              <a:buFont typeface="Arial" panose="020B0604020202020204" pitchFamily="34" charset="0"/>
              <a:buChar char="•"/>
            </a:pPr>
            <a:r>
              <a:rPr lang="ro-RO" altLang="en-US" sz="2000" b="1" dirty="0">
                <a:latin typeface="Cambria" panose="02040503050406030204" pitchFamily="18" charset="0"/>
              </a:rPr>
              <a:t>Android/iOS</a:t>
            </a:r>
            <a:r>
              <a:rPr lang="ro-RO" altLang="en-US" sz="2000" dirty="0">
                <a:latin typeface="Cambria" panose="02040503050406030204" pitchFamily="18" charset="0"/>
              </a:rPr>
              <a:t>: exFAT, F2FS (Flash-Friendly File System)</a:t>
            </a:r>
          </a:p>
          <a:p>
            <a:pPr marL="342900" indent="-342900">
              <a:buFont typeface="Arial" panose="020B0604020202020204" pitchFamily="34" charset="0"/>
              <a:buChar char="•"/>
            </a:pPr>
            <a:r>
              <a:rPr lang="ro-RO" altLang="en-US" sz="2000" b="1" dirty="0">
                <a:latin typeface="Cambria" panose="02040503050406030204" pitchFamily="18" charset="0"/>
              </a:rPr>
              <a:t>NTFS</a:t>
            </a:r>
            <a:r>
              <a:rPr lang="ro-RO" altLang="en-US" sz="2000" dirty="0">
                <a:latin typeface="Cambria" panose="02040503050406030204" pitchFamily="18" charset="0"/>
              </a:rPr>
              <a:t> – sistem implicit Windows, suport ACL, compresie, criptare (EFS), jurnalizare</a:t>
            </a:r>
          </a:p>
          <a:p>
            <a:pPr marL="342900" indent="-342900">
              <a:buFont typeface="Arial" panose="020B0604020202020204" pitchFamily="34" charset="0"/>
              <a:buChar char="•"/>
            </a:pPr>
            <a:r>
              <a:rPr lang="ro-RO" altLang="en-US" sz="2000" b="1" dirty="0">
                <a:latin typeface="Cambria" panose="02040503050406030204" pitchFamily="18" charset="0"/>
              </a:rPr>
              <a:t>exFAT</a:t>
            </a:r>
            <a:r>
              <a:rPr lang="ro-RO" altLang="en-US" sz="2000" dirty="0">
                <a:latin typeface="Cambria" panose="02040503050406030204" pitchFamily="18" charset="0"/>
              </a:rPr>
              <a:t> – standard pentru carduri SD &gt; 32GB și stick-uri USB, cross-platform</a:t>
            </a:r>
          </a:p>
          <a:p>
            <a:pPr marL="342900" indent="-342900">
              <a:buFont typeface="Arial" panose="020B0604020202020204" pitchFamily="34" charset="0"/>
              <a:buChar char="•"/>
            </a:pPr>
            <a:r>
              <a:rPr lang="ro-RO" altLang="en-US" sz="2000" b="1" dirty="0">
                <a:latin typeface="Cambria" panose="02040503050406030204" pitchFamily="18" charset="0"/>
              </a:rPr>
              <a:t>ReFS</a:t>
            </a:r>
            <a:r>
              <a:rPr lang="ro-RO" altLang="en-US" sz="2000" dirty="0">
                <a:latin typeface="Cambria" panose="02040503050406030204" pitchFamily="18" charset="0"/>
              </a:rPr>
              <a:t> – Resilient File System, introdus în Windows Server 2012, integritate date prin checksumuri</a:t>
            </a:r>
          </a:p>
          <a:p>
            <a:pPr marL="342900" indent="-342900">
              <a:buFont typeface="Arial" panose="020B0604020202020204" pitchFamily="34" charset="0"/>
              <a:buChar char="•"/>
            </a:pPr>
            <a:r>
              <a:rPr lang="ro-RO" altLang="en-US" sz="2000" b="1" dirty="0">
                <a:latin typeface="Cambria" panose="02040503050406030204" pitchFamily="18" charset="0"/>
              </a:rPr>
              <a:t>APFS</a:t>
            </a:r>
            <a:r>
              <a:rPr lang="ro-RO" altLang="en-US" sz="2000" dirty="0">
                <a:latin typeface="Cambria" panose="02040503050406030204" pitchFamily="18" charset="0"/>
              </a:rPr>
              <a:t> – Apple File System, înlocuiește HFS+ din 2017, optimizat pentru SSD, snapshots native</a:t>
            </a:r>
          </a:p>
          <a:p>
            <a:pPr marL="342900" indent="-342900">
              <a:buFont typeface="Arial" panose="020B0604020202020204" pitchFamily="34" charset="0"/>
              <a:buChar char="•"/>
            </a:pPr>
            <a:r>
              <a:rPr lang="ro-RO" altLang="en-US" sz="2000" b="1" dirty="0">
                <a:latin typeface="Cambria" panose="02040503050406030204" pitchFamily="18" charset="0"/>
              </a:rPr>
              <a:t>Btrfs/ZFS</a:t>
            </a:r>
            <a:r>
              <a:rPr lang="ro-RO" altLang="en-US" sz="2000" dirty="0">
                <a:latin typeface="Cambria" panose="02040503050406030204" pitchFamily="18" charset="0"/>
              </a:rPr>
              <a:t> – sisteme moderne Linux cu snapshots, RAID integrat, deduplicare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p:txBody>
          <a:bodyPr/>
          <a:lstStyle/>
          <a:p>
            <a:r>
              <a:rPr lang="ro-RO" altLang="en-US" dirty="0">
                <a:latin typeface="Cambria" panose="02040503050406030204" pitchFamily="18" charset="0"/>
                <a:cs typeface="Times New Roman" pitchFamily="18" charset="0"/>
              </a:rPr>
              <a:t>SO și sisteme de fișiere oferite</a:t>
            </a:r>
            <a:endParaRPr lang="en-US" altLang="en-US" dirty="0">
              <a:latin typeface="Cambria" panose="02040503050406030204" pitchFamily="18" charset="0"/>
              <a:cs typeface="Times New Roman" pitchFamily="18" charset="0"/>
            </a:endParaRPr>
          </a:p>
        </p:txBody>
      </p:sp>
      <p:sp>
        <p:nvSpPr>
          <p:cNvPr id="3" name="Rectangle 2"/>
          <p:cNvSpPr/>
          <p:nvPr/>
        </p:nvSpPr>
        <p:spPr>
          <a:xfrm>
            <a:off x="555624" y="1261466"/>
            <a:ext cx="8378825" cy="4985980"/>
          </a:xfrm>
          <a:prstGeom prst="rect">
            <a:avLst/>
          </a:prstGeom>
        </p:spPr>
        <p:txBody>
          <a:bodyPr wrap="square">
            <a:spAutoFit/>
          </a:bodyPr>
          <a:lstStyle/>
          <a:p>
            <a:r>
              <a:rPr lang="en-US" dirty="0">
                <a:latin typeface="Cambria" panose="02040503050406030204" pitchFamily="18" charset="0"/>
              </a:rPr>
              <a:t>APFS (Apple File System)</a:t>
            </a:r>
            <a:r>
              <a:rPr lang="ro-RO" dirty="0">
                <a:latin typeface="Cambria" panose="02040503050406030204" pitchFamily="18" charset="0"/>
              </a:rPr>
              <a:t> – sistemul de fișiere implicit Apple din 2017 (macOS High Sierra), înlocuind complet HFS+. Optimizat pentru SSD, cu suport nativ pentru snapshots, criptare per-fișier și clonare copy-on-write. Folosit pe Mac, iPhone, iPad și Apple TV. Mai multe informații: https://developer.apple.com/documentation/foundation/file_system/about_apple_file_system</a:t>
            </a:r>
          </a:p>
          <a:p>
            <a:r>
              <a:rPr lang="en-US" dirty="0">
                <a:latin typeface="Cambria" panose="02040503050406030204" pitchFamily="18" charset="0"/>
              </a:rPr>
              <a:t>HFS+ (Hierarchical File System Plus)</a:t>
            </a:r>
            <a:r>
              <a:rPr lang="ro-RO" dirty="0">
                <a:latin typeface="Cambria" panose="02040503050406030204" pitchFamily="18" charset="0"/>
              </a:rPr>
              <a:t> – sistemul de fișiere Apple anterior, folosit până în 2017. Astăzi considerat legacy – niciun Mac modern nu îl mai folosește ca sistem implicit.</a:t>
            </a:r>
          </a:p>
          <a:p>
            <a:r>
              <a:rPr lang="en-US" dirty="0">
                <a:latin typeface="Cambria" panose="02040503050406030204" pitchFamily="18" charset="0"/>
              </a:rPr>
              <a:t>Ext2, Ext3, Ext4 – </a:t>
            </a:r>
            <a:r>
              <a:rPr lang="ro-RO" dirty="0">
                <a:latin typeface="Cambria" panose="02040503050406030204" pitchFamily="18" charset="0"/>
              </a:rPr>
              <a:t>sistem de fișiere </a:t>
            </a:r>
            <a:r>
              <a:rPr lang="en-US" dirty="0">
                <a:latin typeface="Cambria" panose="02040503050406030204" pitchFamily="18" charset="0"/>
              </a:rPr>
              <a:t>“</a:t>
            </a:r>
            <a:r>
              <a:rPr lang="ro-RO" dirty="0">
                <a:latin typeface="Cambria" panose="02040503050406030204" pitchFamily="18" charset="0"/>
              </a:rPr>
              <a:t>nativ</a:t>
            </a:r>
            <a:r>
              <a:rPr lang="en-US" dirty="0">
                <a:latin typeface="Cambria" panose="02040503050406030204" pitchFamily="18" charset="0"/>
              </a:rPr>
              <a:t>” Linux. </a:t>
            </a:r>
            <a:r>
              <a:rPr lang="ro-RO" dirty="0">
                <a:latin typeface="Cambria" panose="02040503050406030204" pitchFamily="18" charset="0"/>
              </a:rPr>
              <a:t>Acest sistem</a:t>
            </a:r>
            <a:r>
              <a:rPr lang="en-US" dirty="0">
                <a:latin typeface="Cambria" panose="02040503050406030204" pitchFamily="18" charset="0"/>
              </a:rPr>
              <a:t> de fi</a:t>
            </a:r>
            <a:r>
              <a:rPr lang="ro-RO" dirty="0">
                <a:latin typeface="Cambria" panose="02040503050406030204" pitchFamily="18" charset="0"/>
              </a:rPr>
              <a:t>șiere</a:t>
            </a:r>
            <a:r>
              <a:rPr lang="en-US" dirty="0">
                <a:latin typeface="Cambria" panose="02040503050406030204" pitchFamily="18" charset="0"/>
              </a:rPr>
              <a:t> </a:t>
            </a:r>
            <a:r>
              <a:rPr lang="ro-RO" dirty="0">
                <a:latin typeface="Cambria" panose="02040503050406030204" pitchFamily="18" charset="0"/>
              </a:rPr>
              <a:t>este</a:t>
            </a:r>
            <a:r>
              <a:rPr lang="en-US" dirty="0">
                <a:latin typeface="Cambria" panose="02040503050406030204" pitchFamily="18" charset="0"/>
              </a:rPr>
              <a:t> </a:t>
            </a:r>
            <a:r>
              <a:rPr lang="ro-RO" dirty="0">
                <a:latin typeface="Cambria" panose="02040503050406030204" pitchFamily="18" charset="0"/>
              </a:rPr>
              <a:t>î</a:t>
            </a:r>
            <a:r>
              <a:rPr lang="en-US" dirty="0">
                <a:latin typeface="Cambria" panose="02040503050406030204" pitchFamily="18" charset="0"/>
              </a:rPr>
              <a:t>n permanent</a:t>
            </a:r>
            <a:r>
              <a:rPr lang="ro-RO" dirty="0">
                <a:latin typeface="Cambria" panose="02040503050406030204" pitchFamily="18" charset="0"/>
              </a:rPr>
              <a:t>ă</a:t>
            </a:r>
            <a:r>
              <a:rPr lang="en-US" dirty="0">
                <a:latin typeface="Cambria" panose="02040503050406030204" pitchFamily="18" charset="0"/>
              </a:rPr>
              <a:t> </a:t>
            </a:r>
            <a:r>
              <a:rPr lang="ro-RO" dirty="0">
                <a:latin typeface="Cambria" panose="02040503050406030204" pitchFamily="18" charset="0"/>
              </a:rPr>
              <a:t>dezvoltare și îmbunătățire</a:t>
            </a:r>
            <a:r>
              <a:rPr lang="en-US" dirty="0">
                <a:latin typeface="Cambria" panose="02040503050406030204" pitchFamily="18" charset="0"/>
              </a:rPr>
              <a:t>. Ext3 </a:t>
            </a:r>
            <a:r>
              <a:rPr lang="ro-RO" dirty="0">
                <a:latin typeface="Cambria" panose="02040503050406030204" pitchFamily="18" charset="0"/>
              </a:rPr>
              <a:t>este doar o extensie a lui </a:t>
            </a:r>
            <a:r>
              <a:rPr lang="en-US" dirty="0">
                <a:latin typeface="Cambria" panose="02040503050406030204" pitchFamily="18" charset="0"/>
              </a:rPr>
              <a:t>Ext2</a:t>
            </a:r>
            <a:r>
              <a:rPr lang="ro-RO" dirty="0">
                <a:latin typeface="Cambria" panose="02040503050406030204" pitchFamily="18" charset="0"/>
              </a:rPr>
              <a:t>, ce folosește operații tranzacționale de scriere a fișierelor într-un</a:t>
            </a:r>
            <a:r>
              <a:rPr lang="en-US" dirty="0">
                <a:latin typeface="Cambria" panose="02040503050406030204" pitchFamily="18" charset="0"/>
              </a:rPr>
              <a:t> “</a:t>
            </a:r>
            <a:r>
              <a:rPr lang="ro-RO" dirty="0">
                <a:latin typeface="Cambria" panose="02040503050406030204" pitchFamily="18" charset="0"/>
              </a:rPr>
              <a:t>jurnal</a:t>
            </a:r>
            <a:r>
              <a:rPr lang="en-US" dirty="0">
                <a:latin typeface="Cambria" panose="02040503050406030204" pitchFamily="18" charset="0"/>
              </a:rPr>
              <a:t>”. Ext4 </a:t>
            </a:r>
            <a:r>
              <a:rPr lang="ro-RO" dirty="0">
                <a:latin typeface="Cambria" panose="02040503050406030204" pitchFamily="18" charset="0"/>
              </a:rPr>
              <a:t>este</a:t>
            </a:r>
            <a:r>
              <a:rPr lang="en-US" dirty="0">
                <a:latin typeface="Cambria" panose="02040503050406030204" pitchFamily="18" charset="0"/>
              </a:rPr>
              <a:t> o </a:t>
            </a:r>
            <a:r>
              <a:rPr lang="ro-RO" dirty="0">
                <a:latin typeface="Cambria" panose="02040503050406030204" pitchFamily="18" charset="0"/>
              </a:rPr>
              <a:t>dezvoltare</a:t>
            </a:r>
            <a:r>
              <a:rPr lang="en-US" dirty="0">
                <a:latin typeface="Cambria" panose="02040503050406030204" pitchFamily="18" charset="0"/>
              </a:rPr>
              <a:t> a </a:t>
            </a:r>
            <a:r>
              <a:rPr lang="ro-RO" dirty="0">
                <a:latin typeface="Cambria" panose="02040503050406030204" pitchFamily="18" charset="0"/>
              </a:rPr>
              <a:t>lui</a:t>
            </a:r>
            <a:r>
              <a:rPr lang="en-US" dirty="0">
                <a:latin typeface="Cambria" panose="02040503050406030204" pitchFamily="18" charset="0"/>
              </a:rPr>
              <a:t> Ext3, </a:t>
            </a:r>
            <a:r>
              <a:rPr lang="ro-RO" dirty="0">
                <a:latin typeface="Cambria" panose="02040503050406030204" pitchFamily="18" charset="0"/>
              </a:rPr>
              <a:t>oferind</a:t>
            </a:r>
            <a:r>
              <a:rPr lang="en-US" dirty="0">
                <a:latin typeface="Cambria" panose="02040503050406030204" pitchFamily="18" charset="0"/>
              </a:rPr>
              <a:t> </a:t>
            </a:r>
            <a:r>
              <a:rPr lang="ro-RO" dirty="0">
                <a:latin typeface="Cambria" panose="02040503050406030204" pitchFamily="18" charset="0"/>
              </a:rPr>
              <a:t>suport pentru alocare optimizată </a:t>
            </a:r>
            <a:r>
              <a:rPr lang="en-US" dirty="0">
                <a:latin typeface="Cambria" panose="02040503050406030204" pitchFamily="18" charset="0"/>
              </a:rPr>
              <a:t>a fi</a:t>
            </a:r>
            <a:r>
              <a:rPr lang="ro-RO" dirty="0">
                <a:latin typeface="Cambria" panose="02040503050406030204" pitchFamily="18" charset="0"/>
              </a:rPr>
              <a:t>șierelor</a:t>
            </a:r>
            <a:r>
              <a:rPr lang="en-US" dirty="0">
                <a:latin typeface="Cambria" panose="02040503050406030204" pitchFamily="18" charset="0"/>
              </a:rPr>
              <a:t> </a:t>
            </a:r>
            <a:r>
              <a:rPr lang="ro-RO" dirty="0">
                <a:latin typeface="Cambria" panose="02040503050406030204" pitchFamily="18" charset="0"/>
              </a:rPr>
              <a:t> și atribute extinse de fișiere</a:t>
            </a:r>
            <a:r>
              <a:rPr lang="en-US" dirty="0">
                <a:latin typeface="Cambria" panose="02040503050406030204" pitchFamily="18" charset="0"/>
              </a:rPr>
              <a:t>. </a:t>
            </a:r>
            <a:r>
              <a:rPr lang="ro-RO" dirty="0">
                <a:latin typeface="Cambria" panose="02040503050406030204" pitchFamily="18" charset="0"/>
              </a:rPr>
              <a:t>Acest sistem de fișiere este utilizat frecvent de majoritatea instalărilor </a:t>
            </a:r>
            <a:r>
              <a:rPr lang="en-US" dirty="0">
                <a:latin typeface="Cambria" panose="02040503050406030204" pitchFamily="18" charset="0"/>
              </a:rPr>
              <a:t>Linux.</a:t>
            </a:r>
          </a:p>
        </p:txBody>
      </p:sp>
    </p:spTree>
    <p:extLst>
      <p:ext uri="{BB962C8B-B14F-4D97-AF65-F5344CB8AC3E}">
        <p14:creationId xmlns:p14="http://schemas.microsoft.com/office/powerpoint/2010/main" val="1698157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685800" y="1714500"/>
            <a:ext cx="8458200" cy="4483100"/>
          </a:xfrm>
        </p:spPr>
        <p:txBody>
          <a:bodyPr/>
          <a:lstStyle/>
          <a:p>
            <a:pPr>
              <a:lnSpc>
                <a:spcPct val="90000"/>
              </a:lnSpc>
            </a:pPr>
            <a:r>
              <a:rPr lang="en-US" altLang="en-US" dirty="0">
                <a:latin typeface="Cambria" panose="02040503050406030204" pitchFamily="18" charset="0"/>
                <a:cs typeface="Times New Roman" pitchFamily="18" charset="0"/>
              </a:rPr>
              <a:t>CDFS (CD-ROM </a:t>
            </a:r>
            <a:r>
              <a:rPr lang="ro-RO" altLang="en-US" dirty="0">
                <a:latin typeface="Cambria" panose="02040503050406030204" pitchFamily="18" charset="0"/>
                <a:cs typeface="Times New Roman" pitchFamily="18" charset="0"/>
              </a:rPr>
              <a:t>File </a:t>
            </a:r>
            <a:r>
              <a:rPr lang="en-US" altLang="en-US" dirty="0">
                <a:latin typeface="Cambria" panose="02040503050406030204" pitchFamily="18" charset="0"/>
                <a:cs typeface="Times New Roman" pitchFamily="18" charset="0"/>
              </a:rPr>
              <a:t>System</a:t>
            </a:r>
            <a:r>
              <a:rPr lang="ro-RO" altLang="en-US" dirty="0">
                <a:latin typeface="Cambria" panose="02040503050406030204" pitchFamily="18" charset="0"/>
                <a:cs typeface="Times New Roman" pitchFamily="18" charset="0"/>
              </a:rPr>
              <a:t>)</a:t>
            </a:r>
            <a:r>
              <a:rPr lang="en-US" altLang="en-US" dirty="0">
                <a:latin typeface="Cambria" panose="02040503050406030204" pitchFamily="18" charset="0"/>
                <a:cs typeface="Times New Roman" pitchFamily="18" charset="0"/>
              </a:rPr>
              <a:t> reprezint</a:t>
            </a:r>
            <a:r>
              <a:rPr lang="ro-RO" altLang="en-US" dirty="0">
                <a:latin typeface="Cambria" panose="02040503050406030204" pitchFamily="18" charset="0"/>
                <a:cs typeface="Times New Roman" pitchFamily="18" charset="0"/>
              </a:rPr>
              <a:t>ă un format relativ simplu definit în 1988 ca fiind formatul standard pentru CD-ROM. Windows implementează standardul compatibil ISO 9660 în </a:t>
            </a:r>
            <a:r>
              <a:rPr lang="en-US" altLang="en-US" dirty="0">
                <a:latin typeface="Cambria" panose="02040503050406030204" pitchFamily="18" charset="0"/>
                <a:cs typeface="Times New Roman" pitchFamily="18" charset="0"/>
              </a:rPr>
              <a:t>\Win</a:t>
            </a:r>
            <a:r>
              <a:rPr lang="ro-RO" altLang="en-US" dirty="0">
                <a:latin typeface="Cambria" panose="02040503050406030204" pitchFamily="18" charset="0"/>
                <a:cs typeface="Times New Roman" pitchFamily="18" charset="0"/>
              </a:rPr>
              <a:t>dows</a:t>
            </a:r>
            <a:r>
              <a:rPr lang="en-US" altLang="en-US" dirty="0">
                <a:latin typeface="Cambria" panose="02040503050406030204" pitchFamily="18" charset="0"/>
                <a:cs typeface="Times New Roman" pitchFamily="18" charset="0"/>
              </a:rPr>
              <a:t>\System32\Drivers\Cdfs.sys</a:t>
            </a:r>
            <a:r>
              <a:rPr lang="ro-RO" altLang="en-US" dirty="0">
                <a:latin typeface="Cambria" panose="02040503050406030204" pitchFamily="18" charset="0"/>
                <a:cs typeface="Times New Roman" pitchFamily="18" charset="0"/>
              </a:rPr>
              <a:t>.</a:t>
            </a:r>
            <a:r>
              <a:rPr lang="en-US" altLang="en-US" dirty="0">
                <a:latin typeface="Cambria" panose="02040503050406030204" pitchFamily="18" charset="0"/>
                <a:cs typeface="Times New Roman" pitchFamily="18" charset="0"/>
              </a:rPr>
              <a:t> Restric</a:t>
            </a:r>
            <a:r>
              <a:rPr lang="ro-RO" altLang="en-US" dirty="0">
                <a:latin typeface="Cambria" panose="02040503050406030204" pitchFamily="18" charset="0"/>
                <a:cs typeface="Times New Roman" pitchFamily="18" charset="0"/>
              </a:rPr>
              <a:t>ţiile formatului CDFS:</a:t>
            </a:r>
          </a:p>
          <a:p>
            <a:pPr lvl="1">
              <a:lnSpc>
                <a:spcPct val="90000"/>
              </a:lnSpc>
            </a:pPr>
            <a:r>
              <a:rPr lang="ro-RO" altLang="en-US" dirty="0">
                <a:latin typeface="Cambria" panose="02040503050406030204" pitchFamily="18" charset="0"/>
                <a:cs typeface="Times New Roman" pitchFamily="18" charset="0"/>
              </a:rPr>
              <a:t>Numele (de fişiere şi directoare) </a:t>
            </a:r>
            <a:r>
              <a:rPr lang="en-US" altLang="en-US" dirty="0">
                <a:latin typeface="Cambria" panose="02040503050406030204" pitchFamily="18" charset="0"/>
                <a:cs typeface="Times New Roman" pitchFamily="18" charset="0"/>
              </a:rPr>
              <a:t>&lt;</a:t>
            </a:r>
            <a:r>
              <a:rPr lang="ro-RO" altLang="en-US" dirty="0">
                <a:latin typeface="Cambria" panose="02040503050406030204" pitchFamily="18" charset="0"/>
                <a:cs typeface="Times New Roman" pitchFamily="18" charset="0"/>
              </a:rPr>
              <a:t> 32</a:t>
            </a:r>
            <a:r>
              <a:rPr lang="en-US" altLang="en-US" dirty="0">
                <a:latin typeface="Cambria" panose="02040503050406030204" pitchFamily="18" charset="0"/>
                <a:cs typeface="Times New Roman" pitchFamily="18" charset="0"/>
              </a:rPr>
              <a:t> caractere</a:t>
            </a:r>
          </a:p>
          <a:p>
            <a:pPr lvl="1">
              <a:lnSpc>
                <a:spcPct val="90000"/>
              </a:lnSpc>
            </a:pPr>
            <a:r>
              <a:rPr lang="en-US" altLang="en-US" dirty="0">
                <a:latin typeface="Cambria" panose="02040503050406030204" pitchFamily="18" charset="0"/>
                <a:cs typeface="Times New Roman" pitchFamily="18" charset="0"/>
              </a:rPr>
              <a:t>Structura arborescent</a:t>
            </a:r>
            <a:r>
              <a:rPr lang="ro-RO" altLang="en-US" dirty="0">
                <a:latin typeface="Cambria" panose="02040503050406030204" pitchFamily="18" charset="0"/>
                <a:cs typeface="Times New Roman" pitchFamily="18" charset="0"/>
              </a:rPr>
              <a:t>ă a (sub)directoarelor </a:t>
            </a:r>
            <a:r>
              <a:rPr lang="en-US" altLang="en-US" dirty="0">
                <a:latin typeface="Cambria" panose="02040503050406030204" pitchFamily="18" charset="0"/>
                <a:cs typeface="Times New Roman" pitchFamily="18" charset="0"/>
              </a:rPr>
              <a:t>&lt;= 8 nivele</a:t>
            </a:r>
            <a:endParaRPr lang="ro-RO" altLang="en-US" dirty="0">
              <a:latin typeface="Cambria" panose="02040503050406030204" pitchFamily="18" charset="0"/>
              <a:cs typeface="Times New Roman" pitchFamily="18" charset="0"/>
            </a:endParaRPr>
          </a:p>
          <a:p>
            <a:pPr>
              <a:lnSpc>
                <a:spcPct val="90000"/>
              </a:lnSpc>
            </a:pPr>
            <a:r>
              <a:rPr lang="en-US" altLang="en-US" dirty="0">
                <a:latin typeface="Cambria" panose="02040503050406030204" pitchFamily="18" charset="0"/>
                <a:cs typeface="Times New Roman" pitchFamily="18" charset="0"/>
              </a:rPr>
              <a:t>UDF (Universal Disk Format) – standard compatibil cu ISO 13346, </a:t>
            </a:r>
            <a:r>
              <a:rPr lang="ro-RO" altLang="en-US" dirty="0">
                <a:latin typeface="Cambria" panose="02040503050406030204" pitchFamily="18" charset="0"/>
                <a:cs typeface="Times New Roman" pitchFamily="18" charset="0"/>
              </a:rPr>
              <a:t>oferă suport pentru versiunile 1.02 şi 1.5 OSTA (Optical Storage Technology Association) definite în 1995 ca format de înlocuire a CDFS pentru mediile de stocare magneto-optice, în special DVD-ROM.</a:t>
            </a:r>
          </a:p>
          <a:p>
            <a:pPr lvl="1">
              <a:lnSpc>
                <a:spcPct val="90000"/>
              </a:lnSpc>
            </a:pPr>
            <a:r>
              <a:rPr lang="ro-RO" altLang="en-US" dirty="0">
                <a:latin typeface="Cambria" panose="02040503050406030204" pitchFamily="18" charset="0"/>
                <a:cs typeface="Times New Roman" pitchFamily="18" charset="0"/>
              </a:rPr>
              <a:t>Numele (de fişiere şi directoare) </a:t>
            </a:r>
            <a:r>
              <a:rPr lang="en-US" altLang="en-US" dirty="0">
                <a:latin typeface="Cambria" panose="02040503050406030204" pitchFamily="18" charset="0"/>
                <a:cs typeface="Times New Roman" pitchFamily="18" charset="0"/>
              </a:rPr>
              <a:t>&lt;=</a:t>
            </a:r>
            <a:r>
              <a:rPr lang="ro-RO" altLang="en-US" dirty="0">
                <a:latin typeface="Cambria" panose="02040503050406030204" pitchFamily="18" charset="0"/>
                <a:cs typeface="Times New Roman" pitchFamily="18" charset="0"/>
              </a:rPr>
              <a:t> 255</a:t>
            </a:r>
            <a:r>
              <a:rPr lang="en-US" altLang="en-US" dirty="0">
                <a:latin typeface="Cambria" panose="02040503050406030204" pitchFamily="18" charset="0"/>
                <a:cs typeface="Times New Roman" pitchFamily="18" charset="0"/>
              </a:rPr>
              <a:t> caractere</a:t>
            </a:r>
          </a:p>
          <a:p>
            <a:pPr lvl="1">
              <a:lnSpc>
                <a:spcPct val="90000"/>
              </a:lnSpc>
            </a:pPr>
            <a:r>
              <a:rPr lang="en-US" altLang="en-US" dirty="0">
                <a:latin typeface="Cambria" panose="02040503050406030204" pitchFamily="18" charset="0"/>
                <a:cs typeface="Times New Roman" pitchFamily="18" charset="0"/>
              </a:rPr>
              <a:t>Maximum pentru lungimea unei c</a:t>
            </a:r>
            <a:r>
              <a:rPr lang="ro-RO" altLang="en-US" dirty="0">
                <a:latin typeface="Cambria" panose="02040503050406030204" pitchFamily="18" charset="0"/>
                <a:cs typeface="Times New Roman" pitchFamily="18" charset="0"/>
              </a:rPr>
              <a:t>ăi</a:t>
            </a:r>
            <a:r>
              <a:rPr lang="en-US" altLang="en-US" dirty="0">
                <a:latin typeface="Cambria" panose="02040503050406030204" pitchFamily="18" charset="0"/>
                <a:cs typeface="Times New Roman" pitchFamily="18" charset="0"/>
              </a:rPr>
              <a:t> = </a:t>
            </a:r>
            <a:r>
              <a:rPr lang="ro-RO" altLang="en-US" dirty="0">
                <a:latin typeface="Cambria" panose="02040503050406030204" pitchFamily="18" charset="0"/>
                <a:cs typeface="Times New Roman" pitchFamily="18" charset="0"/>
              </a:rPr>
              <a:t>1023</a:t>
            </a:r>
            <a:r>
              <a:rPr lang="en-US" altLang="en-US" dirty="0">
                <a:latin typeface="Cambria" panose="02040503050406030204" pitchFamily="18" charset="0"/>
                <a:cs typeface="Times New Roman" pitchFamily="18" charset="0"/>
              </a:rPr>
              <a:t> </a:t>
            </a:r>
            <a:r>
              <a:rPr lang="ro-RO" altLang="en-US" dirty="0">
                <a:latin typeface="Cambria" panose="02040503050406030204" pitchFamily="18" charset="0"/>
                <a:cs typeface="Times New Roman" pitchFamily="18" charset="0"/>
              </a:rPr>
              <a:t>caracter</a:t>
            </a:r>
            <a:r>
              <a:rPr lang="en-US" altLang="en-US" dirty="0">
                <a:latin typeface="Cambria" panose="02040503050406030204" pitchFamily="18" charset="0"/>
                <a:cs typeface="Times New Roman" pitchFamily="18" charset="0"/>
              </a:rPr>
              <a:t>e</a:t>
            </a:r>
            <a:endParaRPr lang="ro-RO" altLang="en-US" dirty="0">
              <a:latin typeface="Cambria" panose="02040503050406030204" pitchFamily="18" charset="0"/>
              <a:cs typeface="Times New Roman" pitchFamily="18" charset="0"/>
            </a:endParaRPr>
          </a:p>
          <a:p>
            <a:pPr lvl="1">
              <a:lnSpc>
                <a:spcPct val="90000"/>
              </a:lnSpc>
            </a:pPr>
            <a:r>
              <a:rPr lang="ro-RO" altLang="en-US" dirty="0">
                <a:latin typeface="Cambria" panose="02040503050406030204" pitchFamily="18" charset="0"/>
                <a:cs typeface="Times New Roman" pitchFamily="18" charset="0"/>
              </a:rPr>
              <a:t>Numele de fiş</a:t>
            </a:r>
            <a:r>
              <a:rPr lang="en-US" altLang="en-US" dirty="0">
                <a:latin typeface="Cambria" panose="02040503050406030204" pitchFamily="18" charset="0"/>
                <a:cs typeface="Times New Roman" pitchFamily="18" charset="0"/>
              </a:rPr>
              <a:t>iere</a:t>
            </a:r>
            <a:r>
              <a:rPr lang="ro-RO" altLang="en-US" dirty="0">
                <a:latin typeface="Cambria" panose="02040503050406030204" pitchFamily="18" charset="0"/>
                <a:cs typeface="Times New Roman" pitchFamily="18" charset="0"/>
              </a:rPr>
              <a:t> pot fi lower/upper case</a:t>
            </a:r>
          </a:p>
        </p:txBody>
      </p:sp>
      <p:sp>
        <p:nvSpPr>
          <p:cNvPr id="12291" name="Rectangle 3"/>
          <p:cNvSpPr>
            <a:spLocks noGrp="1" noChangeArrowheads="1"/>
          </p:cNvSpPr>
          <p:nvPr>
            <p:ph type="title"/>
          </p:nvPr>
        </p:nvSpPr>
        <p:spPr/>
        <p:txBody>
          <a:bodyPr/>
          <a:lstStyle/>
          <a:p>
            <a:r>
              <a:rPr lang="en-US" altLang="en-US" dirty="0">
                <a:latin typeface="Cambria" panose="02040503050406030204" pitchFamily="18" charset="0"/>
                <a:cs typeface="Times New Roman" pitchFamily="18" charset="0"/>
              </a:rPr>
              <a:t>CD</a:t>
            </a:r>
            <a:r>
              <a:rPr lang="ro-RO" altLang="en-US">
                <a:latin typeface="Cambria" panose="02040503050406030204" pitchFamily="18" charset="0"/>
                <a:cs typeface="Times New Roman" pitchFamily="18" charset="0"/>
              </a:rPr>
              <a:t>F</a:t>
            </a:r>
            <a:r>
              <a:rPr lang="en-US" altLang="en-US" dirty="0">
                <a:latin typeface="Cambria" panose="02040503050406030204" pitchFamily="18" charset="0"/>
                <a:cs typeface="Times New Roman" pitchFamily="18" charset="0"/>
              </a:rPr>
              <a:t>S</a:t>
            </a:r>
            <a:r>
              <a:rPr lang="ro-RO" altLang="en-US">
                <a:latin typeface="Cambria" panose="02040503050406030204" pitchFamily="18" charset="0"/>
                <a:cs typeface="Times New Roman" pitchFamily="18" charset="0"/>
              </a:rPr>
              <a:t> şi </a:t>
            </a:r>
            <a:r>
              <a:rPr lang="en-US" altLang="en-US" dirty="0">
                <a:latin typeface="Cambria" panose="02040503050406030204" pitchFamily="18" charset="0"/>
                <a:cs typeface="Times New Roman" pitchFamily="18" charset="0"/>
              </a:rPr>
              <a:t>UDF</a:t>
            </a:r>
          </a:p>
        </p:txBody>
      </p:sp>
    </p:spTree>
  </p:cSld>
  <p:clrMapOvr>
    <a:masterClrMapping/>
  </p:clrMapOvr>
</p:sld>
</file>

<file path=ppt/theme/theme1.xml><?xml version="1.0" encoding="utf-8"?>
<a:theme xmlns:a="http://schemas.openxmlformats.org/drawingml/2006/main" name="Fireball">
  <a:themeElements>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fontScheme name="Firebal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2075" tIns="46038" rIns="92075" bIns="46038"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25000"/>
          </a:spcAft>
          <a:buClr>
            <a:schemeClr val="tx2"/>
          </a:buClr>
          <a:buSzTx/>
          <a:buFontTx/>
          <a:buChar char="•"/>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2075" tIns="46038" rIns="92075" bIns="46038"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25000"/>
          </a:spcAft>
          <a:buClr>
            <a:schemeClr val="tx2"/>
          </a:buClr>
          <a:buSzTx/>
          <a:buFontTx/>
          <a:buChar char="•"/>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4375</TotalTime>
  <Words>4520</Words>
  <Application>Microsoft Office PowerPoint</Application>
  <PresentationFormat>On-screen Show (4:3)</PresentationFormat>
  <Paragraphs>370</Paragraphs>
  <Slides>42</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Calibri</vt:lpstr>
      <vt:lpstr>Cambria</vt:lpstr>
      <vt:lpstr>Courier New</vt:lpstr>
      <vt:lpstr>Times New Roman</vt:lpstr>
      <vt:lpstr>Fireball</vt:lpstr>
      <vt:lpstr>Sisteme de operare Curs #5 Sisteme de fișiere </vt:lpstr>
      <vt:lpstr>Ce este un sistem de fişiere ? </vt:lpstr>
      <vt:lpstr>Structura arborescentă a unui sistem de fişiere</vt:lpstr>
      <vt:lpstr>Structura arborescentă a unui sistem de fişiere</vt:lpstr>
      <vt:lpstr>Cele mai importante directoare Linux</vt:lpstr>
      <vt:lpstr>SO și sisteme de fișiere oferite</vt:lpstr>
      <vt:lpstr>SO și sisteme de fișiere </vt:lpstr>
      <vt:lpstr>SO și sisteme de fișiere oferite</vt:lpstr>
      <vt:lpstr>CDFS şi UDF</vt:lpstr>
      <vt:lpstr>FAT, FAT16 şi FAT32</vt:lpstr>
      <vt:lpstr>FAT 32</vt:lpstr>
      <vt:lpstr>FAT 32</vt:lpstr>
      <vt:lpstr>Caracteristici FAT16 şi FAT32</vt:lpstr>
      <vt:lpstr>Caracteristici FAT16 şi FAT32</vt:lpstr>
      <vt:lpstr>Caracteristici FAT16 şi FAT32</vt:lpstr>
      <vt:lpstr>Dimensiunea clusterelor la FAT 32</vt:lpstr>
      <vt:lpstr>Caracteristici FAT32</vt:lpstr>
      <vt:lpstr>Dimensiunile tabelei FAT32 în funcţie de mărimea partiţiei şi mărimea clusterilor</vt:lpstr>
      <vt:lpstr>exFAT (Extensible File Allocation Table)</vt:lpstr>
      <vt:lpstr>ReFS – Resilient File System</vt:lpstr>
      <vt:lpstr>NTFS – New Technology File System</vt:lpstr>
      <vt:lpstr>Caracteristici NTFS </vt:lpstr>
      <vt:lpstr>Caracteristici NTFS </vt:lpstr>
      <vt:lpstr>Caracteristici NTFS </vt:lpstr>
      <vt:lpstr>Master File Table - NTFS</vt:lpstr>
      <vt:lpstr>MFT</vt:lpstr>
      <vt:lpstr>Tabel comparativ NTFS, FAT16 și FAT32</vt:lpstr>
      <vt:lpstr>Sisteme de fișiere moderne Linux</vt:lpstr>
      <vt:lpstr>Comenzi moderne Linux – discuri și sisteme de fișiere</vt:lpstr>
      <vt:lpstr>Comenzi moderne Linux – discuri și sisteme de fișiere</vt:lpstr>
      <vt:lpstr>Alte sisteme de fişiere</vt:lpstr>
      <vt:lpstr>Sisteme de fişiere pentru Linux</vt:lpstr>
      <vt:lpstr>Comenzi Unix legate de HD şi partiţii</vt:lpstr>
      <vt:lpstr>Comenzi de backup și arhivare de fișiere-Linux</vt:lpstr>
      <vt:lpstr>Comprimarea fișierelor</vt:lpstr>
      <vt:lpstr>Compresia fișierelor</vt:lpstr>
      <vt:lpstr>Comenzi de backup  - UNIX/Linux</vt:lpstr>
      <vt:lpstr>Comenzi de compresie  - UNIX</vt:lpstr>
      <vt:lpstr>Comenzi de compresie  - UNIX</vt:lpstr>
      <vt:lpstr>Comenzi de compresie  - UNIX</vt:lpstr>
      <vt:lpstr>Windows – echivalente PowerShell pentru df și du</vt:lpstr>
      <vt:lpstr>Compresie zstd</vt:lpstr>
    </vt:vector>
  </TitlesOfParts>
  <Company>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Sistemul de fisiere</dc:title>
  <dc:creator>RZ</dc:creator>
  <cp:lastModifiedBy>Administrator</cp:lastModifiedBy>
  <cp:revision>402</cp:revision>
  <cp:lastPrinted>1999-08-25T13:17:36Z</cp:lastPrinted>
  <dcterms:created xsi:type="dcterms:W3CDTF">1999-08-25T01:21:32Z</dcterms:created>
  <dcterms:modified xsi:type="dcterms:W3CDTF">2026-03-18T11:43:27Z</dcterms:modified>
</cp:coreProperties>
</file>